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1"/>
  </p:sldMasterIdLst>
  <p:notesMasterIdLst>
    <p:notesMasterId r:id="rId19"/>
  </p:notesMasterIdLst>
  <p:sldIdLst>
    <p:sldId id="316" r:id="rId2"/>
    <p:sldId id="326" r:id="rId3"/>
    <p:sldId id="320" r:id="rId4"/>
    <p:sldId id="327" r:id="rId5"/>
    <p:sldId id="345" r:id="rId6"/>
    <p:sldId id="351" r:id="rId7"/>
    <p:sldId id="346" r:id="rId8"/>
    <p:sldId id="347" r:id="rId9"/>
    <p:sldId id="348" r:id="rId10"/>
    <p:sldId id="352" r:id="rId11"/>
    <p:sldId id="329" r:id="rId12"/>
    <p:sldId id="334" r:id="rId13"/>
    <p:sldId id="335" r:id="rId14"/>
    <p:sldId id="336" r:id="rId15"/>
    <p:sldId id="337" r:id="rId16"/>
    <p:sldId id="349" r:id="rId17"/>
    <p:sldId id="31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1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1D"/>
    <a:srgbClr val="0079BF"/>
    <a:srgbClr val="0076B8"/>
    <a:srgbClr val="F3F3F3"/>
    <a:srgbClr val="378745"/>
    <a:srgbClr val="1E6F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140" autoAdjust="0"/>
  </p:normalViewPr>
  <p:slideViewPr>
    <p:cSldViewPr snapToGrid="0" showGuides="1">
      <p:cViewPr varScale="1">
        <p:scale>
          <a:sx n="69" d="100"/>
          <a:sy n="69" d="100"/>
        </p:scale>
        <p:origin x="756" y="60"/>
      </p:cViewPr>
      <p:guideLst>
        <p:guide orient="horz" pos="2115"/>
        <p:guide pos="189"/>
      </p:guideLst>
    </p:cSldViewPr>
  </p:slideViewPr>
  <p:outlineViewPr>
    <p:cViewPr>
      <p:scale>
        <a:sx n="33" d="100"/>
        <a:sy n="33" d="100"/>
      </p:scale>
      <p:origin x="0" y="-3822"/>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4C32A-1463-4C7F-895C-2D10616D6042}" type="datetimeFigureOut">
              <a:rPr lang="zh-CN" altLang="en-US" smtClean="0"/>
              <a:t>2018/1/8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24666-325C-44BD-8B51-5ECFF9C64E9B}" type="slidenum">
              <a:rPr lang="zh-CN" altLang="en-US" smtClean="0"/>
              <a:t>‹#›</a:t>
            </a:fld>
            <a:endParaRPr lang="zh-CN" altLang="en-US"/>
          </a:p>
        </p:txBody>
      </p:sp>
    </p:spTree>
    <p:extLst>
      <p:ext uri="{BB962C8B-B14F-4D97-AF65-F5344CB8AC3E}">
        <p14:creationId xmlns:p14="http://schemas.microsoft.com/office/powerpoint/2010/main" val="1895531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3</a:t>
            </a:fld>
            <a:endParaRPr lang="zh-CN" altLang="en-US"/>
          </a:p>
        </p:txBody>
      </p:sp>
    </p:spTree>
    <p:extLst>
      <p:ext uri="{BB962C8B-B14F-4D97-AF65-F5344CB8AC3E}">
        <p14:creationId xmlns:p14="http://schemas.microsoft.com/office/powerpoint/2010/main" val="542487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5</a:t>
            </a:fld>
            <a:endParaRPr lang="zh-CN" altLang="en-US"/>
          </a:p>
        </p:txBody>
      </p:sp>
    </p:spTree>
    <p:extLst>
      <p:ext uri="{BB962C8B-B14F-4D97-AF65-F5344CB8AC3E}">
        <p14:creationId xmlns:p14="http://schemas.microsoft.com/office/powerpoint/2010/main" val="1548908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方法思路：原始图片经过变换后会得到一个向量作为特征，这时候保持提取特征的网络的参数保持不变，用任意输入（比如白噪声）经过网络变换可以得到一个特征，然后用定义一种损失函数来计算这个特征图和原图得到的特征的差异，并利用梯度下降法进行优化。</a:t>
            </a:r>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6</a:t>
            </a:fld>
            <a:endParaRPr lang="zh-CN" altLang="en-US"/>
          </a:p>
        </p:txBody>
      </p:sp>
    </p:spTree>
    <p:extLst>
      <p:ext uri="{BB962C8B-B14F-4D97-AF65-F5344CB8AC3E}">
        <p14:creationId xmlns:p14="http://schemas.microsoft.com/office/powerpoint/2010/main" val="3250271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74066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03536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204823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5" name="矩形 4"/>
          <p:cNvSpPr/>
          <p:nvPr userDrawn="1"/>
        </p:nvSpPr>
        <p:spPr>
          <a:xfrm>
            <a:off x="2676751" y="421122"/>
            <a:ext cx="9515249" cy="749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490318-F645-4B32-BA4B-88F2007EA216}" type="slidenum">
              <a:rPr lang="zh-CN" altLang="en-US" smtClean="0"/>
              <a:t>‹#›</a:t>
            </a:fld>
            <a:endParaRPr lang="zh-CN" altLang="en-US"/>
          </a:p>
        </p:txBody>
      </p:sp>
      <p:sp>
        <p:nvSpPr>
          <p:cNvPr id="11" name="文本占位符 10"/>
          <p:cNvSpPr>
            <a:spLocks noGrp="1"/>
          </p:cNvSpPr>
          <p:nvPr>
            <p:ph type="body" sz="quarter" idx="13" hasCustomPrompt="1"/>
          </p:nvPr>
        </p:nvSpPr>
        <p:spPr>
          <a:xfrm>
            <a:off x="3448050" y="555003"/>
            <a:ext cx="6642780" cy="546661"/>
          </a:xfrm>
        </p:spPr>
        <p:txBody>
          <a:bodyPr anchor="ctr" anchorCtr="0"/>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在此处输入你需要的标题名称</a:t>
            </a:r>
          </a:p>
        </p:txBody>
      </p:sp>
      <p:sp>
        <p:nvSpPr>
          <p:cNvPr id="7" name="五边形 6"/>
          <p:cNvSpPr/>
          <p:nvPr userDrawn="1"/>
        </p:nvSpPr>
        <p:spPr>
          <a:xfrm>
            <a:off x="0" y="282575"/>
            <a:ext cx="3257550" cy="1026722"/>
          </a:xfrm>
          <a:prstGeom prst="homePlate">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149907" y="388715"/>
            <a:ext cx="2784548" cy="879235"/>
            <a:chOff x="1416158" y="1776709"/>
            <a:chExt cx="2425399" cy="765832"/>
          </a:xfrm>
        </p:grpSpPr>
        <p:pic>
          <p:nvPicPr>
            <p:cNvPr id="18" name="图片 17"/>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9" name="图片 1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pic>
        <p:nvPicPr>
          <p:cNvPr id="6" name="图片 5"/>
          <p:cNvPicPr>
            <a:picLocks noChangeAspect="1"/>
          </p:cNvPicPr>
          <p:nvPr userDrawn="1"/>
        </p:nvPicPr>
        <p:blipFill rotWithShape="1">
          <a:blip r:embed="rId4"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Tree>
    <p:extLst>
      <p:ext uri="{BB962C8B-B14F-4D97-AF65-F5344CB8AC3E}">
        <p14:creationId xmlns:p14="http://schemas.microsoft.com/office/powerpoint/2010/main" val="42534966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42">
          <p15:clr>
            <a:srgbClr val="FBAE40"/>
          </p15:clr>
        </p15:guide>
        <p15:guide id="2" orient="horz" pos="70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152971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38922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36490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40603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7672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0229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5837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2018/1/8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636202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AFAC5-B90C-4B96-85E4-A88208FBFD8F}" type="datetimeFigureOut">
              <a:rPr lang="zh-CN" altLang="en-US" smtClean="0"/>
              <a:t>2018/1/8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57677276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1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201632" y="-52907"/>
            <a:ext cx="10101948" cy="6925656"/>
          </a:xfrm>
          <a:prstGeom prst="rect">
            <a:avLst/>
          </a:prstGeom>
        </p:spPr>
      </p:pic>
      <p:sp>
        <p:nvSpPr>
          <p:cNvPr id="5" name="梯形 4"/>
          <p:cNvSpPr/>
          <p:nvPr/>
        </p:nvSpPr>
        <p:spPr>
          <a:xfrm>
            <a:off x="-452598" y="-71200"/>
            <a:ext cx="9892094" cy="6943949"/>
          </a:xfrm>
          <a:custGeom>
            <a:avLst/>
            <a:gdLst>
              <a:gd name="connsiteX0" fmla="*/ 0 w 11772058"/>
              <a:gd name="connsiteY0" fmla="*/ 6943949 h 6943949"/>
              <a:gd name="connsiteX1" fmla="*/ 3145678 w 11772058"/>
              <a:gd name="connsiteY1" fmla="*/ 0 h 6943949"/>
              <a:gd name="connsiteX2" fmla="*/ 8626380 w 11772058"/>
              <a:gd name="connsiteY2" fmla="*/ 0 h 6943949"/>
              <a:gd name="connsiteX3" fmla="*/ 11772058 w 11772058"/>
              <a:gd name="connsiteY3" fmla="*/ 6943949 h 6943949"/>
              <a:gd name="connsiteX4" fmla="*/ 0 w 11772058"/>
              <a:gd name="connsiteY4" fmla="*/ 6943949 h 6943949"/>
              <a:gd name="connsiteX0" fmla="*/ 0 w 8781208"/>
              <a:gd name="connsiteY0" fmla="*/ 6924899 h 6943949"/>
              <a:gd name="connsiteX1" fmla="*/ 154828 w 8781208"/>
              <a:gd name="connsiteY1" fmla="*/ 0 h 6943949"/>
              <a:gd name="connsiteX2" fmla="*/ 5635530 w 8781208"/>
              <a:gd name="connsiteY2" fmla="*/ 0 h 6943949"/>
              <a:gd name="connsiteX3" fmla="*/ 8781208 w 8781208"/>
              <a:gd name="connsiteY3" fmla="*/ 6943949 h 6943949"/>
              <a:gd name="connsiteX4" fmla="*/ 0 w 8781208"/>
              <a:gd name="connsiteY4" fmla="*/ 6924899 h 694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1208" h="6943949">
                <a:moveTo>
                  <a:pt x="0" y="6924899"/>
                </a:moveTo>
                <a:lnTo>
                  <a:pt x="154828" y="0"/>
                </a:lnTo>
                <a:lnTo>
                  <a:pt x="5635530" y="0"/>
                </a:lnTo>
                <a:lnTo>
                  <a:pt x="8781208" y="6943949"/>
                </a:lnTo>
                <a:lnTo>
                  <a:pt x="0" y="6924899"/>
                </a:lnTo>
                <a:close/>
              </a:path>
            </a:pathLst>
          </a:custGeom>
          <a:solidFill>
            <a:srgbClr val="F3F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164741" y="2608270"/>
            <a:ext cx="9103851" cy="2062103"/>
          </a:xfrm>
          <a:prstGeom prst="rect">
            <a:avLst/>
          </a:prstGeom>
          <a:noFill/>
        </p:spPr>
        <p:txBody>
          <a:bodyPr wrap="square" rtlCol="0">
            <a:spAutoFit/>
          </a:bodyPr>
          <a:lstStyle/>
          <a:p>
            <a:pPr algn="ctr"/>
            <a:r>
              <a:rPr lang="en-US" altLang="zh-CN" sz="4000" b="1" i="1" dirty="0" smtClean="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rPr>
              <a:t>Image Style Transfer Using </a:t>
            </a:r>
          </a:p>
          <a:p>
            <a:pPr algn="ctr"/>
            <a:r>
              <a:rPr lang="en-US" altLang="zh-CN" sz="4000" b="1" i="1" dirty="0" smtClean="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rPr>
              <a:t>Convolutional Neural Networks</a:t>
            </a:r>
            <a:endParaRPr lang="zh-CN" altLang="en-US" sz="4000" b="1" i="1" dirty="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en-US" sz="3200" b="1" dirty="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rPr>
              <a:t>基于卷积神经网络的图像风格转移</a:t>
            </a:r>
          </a:p>
        </p:txBody>
      </p:sp>
      <p:grpSp>
        <p:nvGrpSpPr>
          <p:cNvPr id="14" name="组合 13"/>
          <p:cNvGrpSpPr/>
          <p:nvPr/>
        </p:nvGrpSpPr>
        <p:grpSpPr>
          <a:xfrm>
            <a:off x="8805726" y="162672"/>
            <a:ext cx="3250630" cy="1026403"/>
            <a:chOff x="1416158" y="1776709"/>
            <a:chExt cx="2425399" cy="765832"/>
          </a:xfrm>
        </p:grpSpPr>
        <p:pic>
          <p:nvPicPr>
            <p:cNvPr id="15" name="图片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p:cNvGrpSpPr/>
          <p:nvPr/>
        </p:nvGrpSpPr>
        <p:grpSpPr>
          <a:xfrm>
            <a:off x="6781889" y="-693519"/>
            <a:ext cx="3056836" cy="8761321"/>
            <a:chOff x="5454529" y="-693519"/>
            <a:chExt cx="3056836" cy="8761321"/>
          </a:xfrm>
        </p:grpSpPr>
        <p:sp>
          <p:nvSpPr>
            <p:cNvPr id="8" name="梯形 7"/>
            <p:cNvSpPr/>
            <p:nvPr/>
          </p:nvSpPr>
          <p:spPr>
            <a:xfrm rot="3927978">
              <a:off x="3371909" y="1535744"/>
              <a:ext cx="6479682" cy="2021156"/>
            </a:xfrm>
            <a:custGeom>
              <a:avLst/>
              <a:gdLst>
                <a:gd name="connsiteX0" fmla="*/ 0 w 6821507"/>
                <a:gd name="connsiteY0" fmla="*/ 2021156 h 2021156"/>
                <a:gd name="connsiteX1" fmla="*/ 1209157 w 6821507"/>
                <a:gd name="connsiteY1" fmla="*/ 0 h 2021156"/>
                <a:gd name="connsiteX2" fmla="*/ 5612350 w 6821507"/>
                <a:gd name="connsiteY2" fmla="*/ 0 h 2021156"/>
                <a:gd name="connsiteX3" fmla="*/ 6821507 w 6821507"/>
                <a:gd name="connsiteY3" fmla="*/ 2021156 h 2021156"/>
                <a:gd name="connsiteX4" fmla="*/ 0 w 6821507"/>
                <a:gd name="connsiteY4" fmla="*/ 2021156 h 2021156"/>
                <a:gd name="connsiteX0" fmla="*/ 0 w 6479682"/>
                <a:gd name="connsiteY0" fmla="*/ 1982633 h 2021156"/>
                <a:gd name="connsiteX1" fmla="*/ 867332 w 6479682"/>
                <a:gd name="connsiteY1" fmla="*/ 0 h 2021156"/>
                <a:gd name="connsiteX2" fmla="*/ 5270525 w 6479682"/>
                <a:gd name="connsiteY2" fmla="*/ 0 h 2021156"/>
                <a:gd name="connsiteX3" fmla="*/ 6479682 w 6479682"/>
                <a:gd name="connsiteY3" fmla="*/ 2021156 h 2021156"/>
                <a:gd name="connsiteX4" fmla="*/ 0 w 6479682"/>
                <a:gd name="connsiteY4" fmla="*/ 1982633 h 202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9682" h="2021156">
                  <a:moveTo>
                    <a:pt x="0" y="1982633"/>
                  </a:moveTo>
                  <a:lnTo>
                    <a:pt x="867332" y="0"/>
                  </a:lnTo>
                  <a:lnTo>
                    <a:pt x="5270525" y="0"/>
                  </a:lnTo>
                  <a:lnTo>
                    <a:pt x="6479682" y="2021156"/>
                  </a:lnTo>
                  <a:lnTo>
                    <a:pt x="0" y="1982633"/>
                  </a:lnTo>
                  <a:close/>
                </a:path>
              </a:pathLst>
            </a:cu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rot="7416633">
              <a:off x="3371790" y="3943506"/>
              <a:ext cx="6207035" cy="2041558"/>
            </a:xfrm>
            <a:custGeom>
              <a:avLst/>
              <a:gdLst>
                <a:gd name="connsiteX0" fmla="*/ 0 w 6125145"/>
                <a:gd name="connsiteY0" fmla="*/ 2038803 h 2038803"/>
                <a:gd name="connsiteX1" fmla="*/ 1219714 w 6125145"/>
                <a:gd name="connsiteY1" fmla="*/ 0 h 2038803"/>
                <a:gd name="connsiteX2" fmla="*/ 4905431 w 6125145"/>
                <a:gd name="connsiteY2" fmla="*/ 0 h 2038803"/>
                <a:gd name="connsiteX3" fmla="*/ 6125145 w 6125145"/>
                <a:gd name="connsiteY3" fmla="*/ 2038803 h 2038803"/>
                <a:gd name="connsiteX4" fmla="*/ 0 w 6125145"/>
                <a:gd name="connsiteY4" fmla="*/ 2038803 h 2038803"/>
                <a:gd name="connsiteX0" fmla="*/ 0 w 6207035"/>
                <a:gd name="connsiteY0" fmla="*/ 2038803 h 2041558"/>
                <a:gd name="connsiteX1" fmla="*/ 1219714 w 6207035"/>
                <a:gd name="connsiteY1" fmla="*/ 0 h 2041558"/>
                <a:gd name="connsiteX2" fmla="*/ 4905431 w 6207035"/>
                <a:gd name="connsiteY2" fmla="*/ 0 h 2041558"/>
                <a:gd name="connsiteX3" fmla="*/ 6207035 w 6207035"/>
                <a:gd name="connsiteY3" fmla="*/ 2041558 h 2041558"/>
                <a:gd name="connsiteX4" fmla="*/ 0 w 6207035"/>
                <a:gd name="connsiteY4" fmla="*/ 2038803 h 204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035" h="2041558">
                  <a:moveTo>
                    <a:pt x="0" y="2038803"/>
                  </a:moveTo>
                  <a:lnTo>
                    <a:pt x="1219714" y="0"/>
                  </a:lnTo>
                  <a:lnTo>
                    <a:pt x="4905431" y="0"/>
                  </a:lnTo>
                  <a:lnTo>
                    <a:pt x="6207035" y="2041558"/>
                  </a:lnTo>
                  <a:lnTo>
                    <a:pt x="0" y="2038803"/>
                  </a:lnTo>
                  <a:close/>
                </a:path>
              </a:pathLst>
            </a:custGeom>
            <a:solidFill>
              <a:srgbClr val="007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715710" y="-148802"/>
              <a:ext cx="1795655" cy="4028662"/>
            </a:xfrm>
            <a:prstGeom prst="line">
              <a:avLst/>
            </a:prstGeom>
            <a:ln w="76200">
              <a:solidFill>
                <a:srgbClr val="0079BF"/>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3176147" y="6293290"/>
            <a:ext cx="2058459" cy="599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79BF"/>
                </a:solidFill>
                <a:latin typeface="微软雅黑" panose="020B0503020204020204" pitchFamily="34" charset="-122"/>
                <a:ea typeface="微软雅黑" panose="020B0503020204020204" pitchFamily="34" charset="-122"/>
              </a:rPr>
              <a:t>汇报人：王</a:t>
            </a:r>
            <a:r>
              <a:rPr lang="zh-CN" altLang="en-US" sz="2000" b="1" dirty="0">
                <a:solidFill>
                  <a:srgbClr val="0079BF"/>
                </a:solidFill>
                <a:latin typeface="微软雅黑" panose="020B0503020204020204" pitchFamily="34" charset="-122"/>
                <a:ea typeface="微软雅黑" panose="020B0503020204020204" pitchFamily="34" charset="-122"/>
              </a:rPr>
              <a:t>璞</a:t>
            </a:r>
            <a:r>
              <a:rPr lang="zh-CN" altLang="en-US" sz="2000" b="1" dirty="0" smtClean="0">
                <a:solidFill>
                  <a:srgbClr val="0079BF"/>
                </a:solidFill>
                <a:latin typeface="微软雅黑" panose="020B0503020204020204" pitchFamily="34" charset="-122"/>
                <a:ea typeface="微软雅黑" panose="020B0503020204020204" pitchFamily="34" charset="-122"/>
              </a:rPr>
              <a:t>瑶</a:t>
            </a:r>
            <a:endParaRPr lang="en-US" altLang="zh-CN" sz="2000" b="1" dirty="0" smtClean="0">
              <a:solidFill>
                <a:srgbClr val="0079BF"/>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0" y="3898920"/>
            <a:ext cx="6785229" cy="0"/>
          </a:xfrm>
          <a:prstGeom prst="line">
            <a:avLst/>
          </a:prstGeom>
          <a:ln w="38100">
            <a:solidFill>
              <a:schemeClr val="accent1"/>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227583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563" y="1712686"/>
            <a:ext cx="8530976" cy="5145314"/>
          </a:xfrm>
          <a:prstGeom prst="rect">
            <a:avLst/>
          </a:prstGeom>
        </p:spPr>
      </p:pic>
      <p:sp>
        <p:nvSpPr>
          <p:cNvPr id="2" name="文本占位符 1"/>
          <p:cNvSpPr>
            <a:spLocks noGrp="1"/>
          </p:cNvSpPr>
          <p:nvPr>
            <p:ph type="body" sz="quarter" idx="13"/>
          </p:nvPr>
        </p:nvSpPr>
        <p:spPr/>
        <p:txBody>
          <a:bodyPr/>
          <a:lstStyle/>
          <a:p>
            <a:r>
              <a:rPr lang="en-US" altLang="zh-CN" dirty="0" smtClean="0"/>
              <a:t>2.</a:t>
            </a:r>
            <a:r>
              <a:rPr lang="zh-CN" altLang="en-US" dirty="0" smtClean="0"/>
              <a:t>实现细节</a:t>
            </a:r>
            <a:endParaRPr lang="zh-CN" altLang="en-US" dirty="0"/>
          </a:p>
        </p:txBody>
      </p:sp>
      <p:sp>
        <p:nvSpPr>
          <p:cNvPr id="3" name="文本框 2"/>
          <p:cNvSpPr txBox="1"/>
          <p:nvPr/>
        </p:nvSpPr>
        <p:spPr>
          <a:xfrm>
            <a:off x="914399" y="1371600"/>
            <a:ext cx="8811492" cy="715581"/>
          </a:xfrm>
          <a:prstGeom prst="rect">
            <a:avLst/>
          </a:prstGeom>
          <a:noFill/>
        </p:spPr>
        <p:txBody>
          <a:bodyPr wrap="square" rtlCol="0">
            <a:spAutoFit/>
          </a:bodyPr>
          <a:lstStyle/>
          <a:p>
            <a:pPr>
              <a:lnSpc>
                <a:spcPct val="150000"/>
              </a:lnSpc>
            </a:pPr>
            <a:r>
              <a:rPr lang="en-US" altLang="zh-CN" sz="3200" b="1" dirty="0" smtClean="0">
                <a:latin typeface="宋体" panose="02010600030101010101" pitchFamily="2" charset="-122"/>
              </a:rPr>
              <a:t>(5)</a:t>
            </a:r>
            <a:r>
              <a:rPr lang="zh-CN" altLang="en-US" sz="3200" b="1" dirty="0" smtClean="0">
                <a:latin typeface="宋体" panose="02010600030101010101" pitchFamily="2" charset="-122"/>
              </a:rPr>
              <a:t>风格转移</a:t>
            </a:r>
            <a:endParaRPr lang="en-US" altLang="zh-CN" sz="3200" b="1" dirty="0" smtClean="0">
              <a:latin typeface="宋体" panose="02010600030101010101" pitchFamily="2" charset="-122"/>
            </a:endParaRPr>
          </a:p>
        </p:txBody>
      </p:sp>
    </p:spTree>
    <p:extLst>
      <p:ext uri="{BB962C8B-B14F-4D97-AF65-F5344CB8AC3E}">
        <p14:creationId xmlns:p14="http://schemas.microsoft.com/office/powerpoint/2010/main" val="549487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t>3.</a:t>
            </a:r>
            <a:r>
              <a:rPr lang="zh-CN" altLang="en-US" dirty="0" smtClean="0"/>
              <a:t>结果</a:t>
            </a:r>
            <a:endParaRPr lang="en-US" altLang="zh-CN" dirty="0" smtClean="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926" y="2271287"/>
            <a:ext cx="2801096" cy="2082711"/>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458" y="2271287"/>
            <a:ext cx="2136354" cy="159997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874" y="4456347"/>
            <a:ext cx="2671523" cy="1977621"/>
          </a:xfrm>
          <a:prstGeom prst="rect">
            <a:avLst/>
          </a:prstGeom>
        </p:spPr>
      </p:pic>
      <p:pic>
        <p:nvPicPr>
          <p:cNvPr id="6" name="图片 5"/>
          <p:cNvPicPr>
            <a:picLocks noChangeAspect="1"/>
          </p:cNvPicPr>
          <p:nvPr/>
        </p:nvPicPr>
        <p:blipFill>
          <a:blip r:embed="rId5"/>
          <a:stretch>
            <a:fillRect/>
          </a:stretch>
        </p:blipFill>
        <p:spPr>
          <a:xfrm>
            <a:off x="4400035" y="4456347"/>
            <a:ext cx="2619987" cy="1977621"/>
          </a:xfrm>
          <a:prstGeom prst="rect">
            <a:avLst/>
          </a:prstGeom>
        </p:spPr>
      </p:pic>
      <p:pic>
        <p:nvPicPr>
          <p:cNvPr id="7" name="图片 6"/>
          <p:cNvPicPr>
            <a:picLocks noChangeAspect="1"/>
          </p:cNvPicPr>
          <p:nvPr/>
        </p:nvPicPr>
        <p:blipFill>
          <a:blip r:embed="rId6"/>
          <a:stretch>
            <a:fillRect/>
          </a:stretch>
        </p:blipFill>
        <p:spPr>
          <a:xfrm>
            <a:off x="7659885" y="4456347"/>
            <a:ext cx="2633145" cy="1977621"/>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8956" y="2271287"/>
            <a:ext cx="2674074" cy="2004248"/>
          </a:xfrm>
          <a:prstGeom prst="rect">
            <a:avLst/>
          </a:prstGeom>
        </p:spPr>
      </p:pic>
      <p:sp>
        <p:nvSpPr>
          <p:cNvPr id="10" name="文本框 9"/>
          <p:cNvSpPr txBox="1"/>
          <p:nvPr/>
        </p:nvSpPr>
        <p:spPr>
          <a:xfrm>
            <a:off x="1039090" y="1482436"/>
            <a:ext cx="8811492" cy="637675"/>
          </a:xfrm>
          <a:prstGeom prst="rect">
            <a:avLst/>
          </a:prstGeom>
          <a:noFill/>
        </p:spPr>
        <p:txBody>
          <a:bodyPr wrap="square" rtlCol="0">
            <a:spAutoFit/>
          </a:bodyPr>
          <a:lstStyle/>
          <a:p>
            <a:pPr>
              <a:lnSpc>
                <a:spcPct val="150000"/>
              </a:lnSpc>
            </a:pPr>
            <a:r>
              <a:rPr lang="zh-CN" altLang="en-US" sz="2800" dirty="0">
                <a:latin typeface="宋体" panose="02010600030101010101" pitchFamily="2" charset="-122"/>
                <a:ea typeface="宋体" panose="02010600030101010101" pitchFamily="2" charset="-122"/>
              </a:rPr>
              <a:t>合并照片</a:t>
            </a:r>
            <a:r>
              <a:rPr lang="zh-CN" altLang="en-US" sz="2800" dirty="0" smtClean="0">
                <a:latin typeface="宋体" panose="02010600030101010101" pitchFamily="2" charset="-122"/>
                <a:ea typeface="宋体" panose="02010600030101010101" pitchFamily="2" charset="-122"/>
              </a:rPr>
              <a:t>内容与几种出名的艺术照生成的照片</a:t>
            </a:r>
            <a:endParaRPr lang="en-US" altLang="zh-CN" sz="2800" dirty="0" smtClean="0">
              <a:latin typeface="宋体" panose="02010600030101010101" pitchFamily="2" charset="-122"/>
            </a:endParaRPr>
          </a:p>
        </p:txBody>
      </p:sp>
    </p:spTree>
    <p:extLst>
      <p:ext uri="{BB962C8B-B14F-4D97-AF65-F5344CB8AC3E}">
        <p14:creationId xmlns:p14="http://schemas.microsoft.com/office/powerpoint/2010/main" val="8295013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t>3.</a:t>
            </a:r>
            <a:r>
              <a:rPr lang="zh-CN" altLang="en-US" dirty="0" smtClean="0"/>
              <a:t>结果</a:t>
            </a:r>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207819" y="1593273"/>
                <a:ext cx="4890654" cy="2677656"/>
              </a:xfrm>
              <a:prstGeom prst="rect">
                <a:avLst/>
              </a:prstGeom>
              <a:noFill/>
            </p:spPr>
            <p:txBody>
              <a:bodyPr wrap="square" rtlCol="0">
                <a:spAutoFit/>
              </a:bodyPr>
              <a:lstStyle/>
              <a:p>
                <a:pPr>
                  <a:lnSpc>
                    <a:spcPct val="150000"/>
                  </a:lnSpc>
                </a:pPr>
                <a:r>
                  <a:rPr lang="zh-CN" altLang="en-US" sz="2800" b="1" dirty="0" smtClean="0">
                    <a:latin typeface="宋体" panose="02010600030101010101" pitchFamily="2" charset="-122"/>
                    <a:ea typeface="宋体" panose="02010600030101010101" pitchFamily="2" charset="-122"/>
                  </a:rPr>
                  <a:t>（</a:t>
                </a:r>
                <a:r>
                  <a:rPr lang="en-US" altLang="zh-CN" sz="2800" b="1" dirty="0" smtClean="0">
                    <a:latin typeface="宋体" panose="02010600030101010101" pitchFamily="2" charset="-122"/>
                    <a:ea typeface="宋体" panose="02010600030101010101" pitchFamily="2" charset="-122"/>
                  </a:rPr>
                  <a:t>1</a:t>
                </a:r>
                <a:r>
                  <a:rPr lang="zh-CN" altLang="en-US" sz="2800" b="1" dirty="0" smtClean="0">
                    <a:latin typeface="宋体" panose="02010600030101010101" pitchFamily="2" charset="-122"/>
                    <a:ea typeface="宋体" panose="02010600030101010101" pitchFamily="2" charset="-122"/>
                  </a:rPr>
                  <a:t>）风格与内容间的取舍</a:t>
                </a:r>
                <a:endParaRPr lang="en-US" altLang="zh-CN" sz="2800" b="1" dirty="0" smtClean="0">
                  <a:latin typeface="宋体" panose="02010600030101010101" pitchFamily="2" charset="-122"/>
                  <a:ea typeface="宋体" panose="02010600030101010101" pitchFamily="2" charset="-122"/>
                </a:endParaRPr>
              </a:p>
              <a:p>
                <a:r>
                  <a:rPr lang="en-US" altLang="zh-CN" sz="2800" dirty="0" smtClean="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调整</a:t>
                </a:r>
                <a14:m>
                  <m:oMath xmlns:m="http://schemas.openxmlformats.org/officeDocument/2006/math">
                    <m:r>
                      <a:rPr lang="zh-CN" altLang="en-US" sz="2800" i="1" smtClean="0">
                        <a:latin typeface="Cambria Math" panose="02040503050406030204" pitchFamily="18" charset="0"/>
                        <a:ea typeface="宋体" panose="02010600030101010101" pitchFamily="2" charset="-122"/>
                      </a:rPr>
                      <m:t>𝛼</m:t>
                    </m:r>
                    <m:r>
                      <a:rPr lang="en-US" altLang="zh-CN" sz="2800" b="0" i="1" smtClean="0">
                        <a:latin typeface="Cambria Math" panose="02040503050406030204" pitchFamily="18" charset="0"/>
                        <a:ea typeface="宋体" panose="02010600030101010101" pitchFamily="2" charset="-122"/>
                      </a:rPr>
                      <m:t>/</m:t>
                    </m:r>
                    <m:r>
                      <a:rPr lang="zh-CN" altLang="en-US" sz="2800" b="0" i="1" smtClean="0">
                        <a:latin typeface="Cambria Math" panose="02040503050406030204" pitchFamily="18" charset="0"/>
                        <a:ea typeface="宋体" panose="02010600030101010101" pitchFamily="2" charset="-122"/>
                      </a:rPr>
                      <m:t>𝛽</m:t>
                    </m:r>
                    <m:r>
                      <a:rPr lang="zh-CN" altLang="en-US" sz="2800" b="0" i="1" smtClean="0">
                        <a:latin typeface="Cambria Math" panose="02040503050406030204" pitchFamily="18" charset="0"/>
                        <a:ea typeface="宋体" panose="02010600030101010101" pitchFamily="2" charset="-122"/>
                      </a:rPr>
                      <m:t>的值</m:t>
                    </m:r>
                  </m:oMath>
                </a14:m>
                <a:endParaRPr lang="en-US" altLang="zh-CN" sz="2800" dirty="0" smtClean="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     强调风格（左上）</a:t>
                </a:r>
                <a:endParaRPr lang="en-US" altLang="zh-CN" sz="2800" dirty="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     强调内容（右下）</a:t>
                </a:r>
                <a:endParaRPr lang="en-US" altLang="zh-CN" sz="2800" dirty="0" smtClean="0">
                  <a:latin typeface="宋体" panose="02010600030101010101" pitchFamily="2" charset="-122"/>
                  <a:ea typeface="宋体" panose="02010600030101010101" pitchFamily="2" charset="-122"/>
                </a:endParaRPr>
              </a:p>
              <a:p>
                <a:pPr>
                  <a:lnSpc>
                    <a:spcPct val="150000"/>
                  </a:lnSpc>
                </a:pPr>
                <a:r>
                  <a:rPr lang="en-US" altLang="zh-CN" sz="2800" dirty="0" smtClean="0">
                    <a:latin typeface="宋体" panose="02010600030101010101" pitchFamily="2" charset="-122"/>
                    <a:ea typeface="宋体" panose="02010600030101010101" pitchFamily="2" charset="-122"/>
                  </a:rPr>
                  <a:t> </a:t>
                </a:r>
                <a:endParaRPr lang="zh-CN" altLang="en-US" sz="2800" dirty="0">
                  <a:latin typeface="宋体" panose="02010600030101010101" pitchFamily="2" charset="-122"/>
                  <a:ea typeface="宋体" panose="0201060003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07819" y="1593273"/>
                <a:ext cx="4890654" cy="2677656"/>
              </a:xfrm>
              <a:prstGeom prst="rect">
                <a:avLst/>
              </a:prstGeom>
              <a:blipFill>
                <a:blip r:embed="rId2"/>
                <a:stretch>
                  <a:fillRect l="-2494"/>
                </a:stretch>
              </a:blipFill>
            </p:spPr>
            <p:txBody>
              <a:bodyPr/>
              <a:lstStyle/>
              <a:p>
                <a:r>
                  <a:rPr lang="zh-CN" altLang="en-US">
                    <a:noFill/>
                  </a:rPr>
                  <a:t> </a:t>
                </a:r>
              </a:p>
            </p:txBody>
          </p:sp>
        </mc:Fallback>
      </mc:AlternateContent>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548" y="1593273"/>
            <a:ext cx="5454564" cy="4391890"/>
          </a:xfrm>
          <a:prstGeom prst="rect">
            <a:avLst/>
          </a:prstGeom>
        </p:spPr>
      </p:pic>
    </p:spTree>
    <p:extLst>
      <p:ext uri="{BB962C8B-B14F-4D97-AF65-F5344CB8AC3E}">
        <p14:creationId xmlns:p14="http://schemas.microsoft.com/office/powerpoint/2010/main" val="3030815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t>3.</a:t>
            </a:r>
            <a:r>
              <a:rPr lang="zh-CN" altLang="en-US" dirty="0" smtClean="0"/>
              <a:t>结果</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22" y="1399309"/>
            <a:ext cx="4072535" cy="5234886"/>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74467" y="1801091"/>
                <a:ext cx="6747165" cy="1815882"/>
              </a:xfrm>
              <a:prstGeom prst="rect">
                <a:avLst/>
              </a:prstGeom>
              <a:noFill/>
            </p:spPr>
            <p:txBody>
              <a:bodyPr wrap="square" rtlCol="0">
                <a:spAutoFit/>
              </a:bodyPr>
              <a:lstStyle/>
              <a:p>
                <a:r>
                  <a:rPr lang="zh-CN" altLang="en-US" sz="2800" b="1" dirty="0" smtClean="0">
                    <a:latin typeface="宋体" panose="02010600030101010101" pitchFamily="2" charset="-122"/>
                    <a:ea typeface="宋体" panose="02010600030101010101" pitchFamily="2" charset="-122"/>
                  </a:rPr>
                  <a:t>（</a:t>
                </a:r>
                <a:r>
                  <a:rPr lang="en-US" altLang="zh-CN" sz="2800" b="1" dirty="0" smtClean="0">
                    <a:latin typeface="宋体" panose="02010600030101010101" pitchFamily="2" charset="-122"/>
                    <a:ea typeface="宋体" panose="02010600030101010101" pitchFamily="2" charset="-122"/>
                  </a:rPr>
                  <a:t>2</a:t>
                </a:r>
                <a:r>
                  <a:rPr lang="zh-CN" altLang="en-US" sz="2800" b="1" dirty="0" smtClean="0">
                    <a:latin typeface="宋体" panose="02010600030101010101" pitchFamily="2" charset="-122"/>
                    <a:ea typeface="宋体" panose="02010600030101010101" pitchFamily="2" charset="-122"/>
                  </a:rPr>
                  <a:t>）卷积神经网络不同层的效果</a:t>
                </a:r>
                <a:r>
                  <a:rPr lang="zh-CN" altLang="en-US" sz="2800" dirty="0" smtClean="0">
                    <a:latin typeface="宋体" panose="02010600030101010101" pitchFamily="2" charset="-122"/>
                    <a:ea typeface="宋体" panose="02010600030101010101" pitchFamily="2" charset="-122"/>
                  </a:rPr>
                  <a:t>        </a:t>
                </a:r>
                <a:endParaRPr lang="en-US" altLang="zh-CN" sz="2800" dirty="0" smtClean="0">
                  <a:latin typeface="宋体" panose="02010600030101010101" pitchFamily="2" charset="-122"/>
                  <a:ea typeface="宋体" panose="02010600030101010101" pitchFamily="2" charset="-122"/>
                </a:endParaRPr>
              </a:p>
              <a:p>
                <a:r>
                  <a:rPr lang="en-US" altLang="zh-CN" sz="2800" dirty="0" smtClean="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a:t>
                </a:r>
                <a:r>
                  <a:rPr lang="zh-CN" altLang="en-US" sz="2800" dirty="0" smtClean="0"/>
                  <a:t> </a:t>
                </a:r>
                <a14:m>
                  <m:oMath xmlns:m="http://schemas.openxmlformats.org/officeDocument/2006/math">
                    <m:f>
                      <m:fPr>
                        <m:type m:val="lin"/>
                        <m:ctrlPr>
                          <a:rPr lang="zh-CN" altLang="en-US" sz="2800" i="1">
                            <a:latin typeface="Cambria Math" panose="02040503050406030204" pitchFamily="18" charset="0"/>
                          </a:rPr>
                        </m:ctrlPr>
                      </m:fPr>
                      <m:num>
                        <m:r>
                          <a:rPr lang="zh-CN" altLang="en-US" sz="2800" i="1">
                            <a:latin typeface="Cambria Math" panose="02040503050406030204" pitchFamily="18" charset="0"/>
                          </a:rPr>
                          <m:t>𝛼</m:t>
                        </m:r>
                      </m:num>
                      <m:den>
                        <m:r>
                          <a:rPr lang="zh-CN" altLang="en-US" sz="2800" i="1">
                            <a:latin typeface="Cambria Math" panose="02040503050406030204" pitchFamily="18" charset="0"/>
                          </a:rPr>
                          <m:t>𝛽</m:t>
                        </m:r>
                      </m:den>
                    </m:f>
                    <m:r>
                      <a:rPr lang="zh-CN" altLang="en-US" sz="2800">
                        <a:latin typeface="Cambria Math" panose="02040503050406030204" pitchFamily="18" charset="0"/>
                      </a:rPr>
                      <m:t>=1×</m:t>
                    </m:r>
                    <m:sSup>
                      <m:sSupPr>
                        <m:ctrlPr>
                          <a:rPr lang="zh-CN" altLang="en-US" sz="2800" i="1">
                            <a:latin typeface="Cambria Math" panose="02040503050406030204" pitchFamily="18" charset="0"/>
                          </a:rPr>
                        </m:ctrlPr>
                      </m:sSupPr>
                      <m:e>
                        <m:r>
                          <a:rPr lang="zh-CN" altLang="en-US" sz="2800">
                            <a:latin typeface="Cambria Math" panose="02040503050406030204" pitchFamily="18" charset="0"/>
                          </a:rPr>
                          <m:t>10</m:t>
                        </m:r>
                      </m:e>
                      <m:sup>
                        <m:r>
                          <a:rPr lang="zh-CN" altLang="en-US" sz="2800">
                            <a:latin typeface="Cambria Math" panose="02040503050406030204" pitchFamily="18" charset="0"/>
                          </a:rPr>
                          <m:t>−3</m:t>
                        </m:r>
                      </m:sup>
                    </m:sSup>
                    <m:r>
                      <a:rPr lang="zh-CN" altLang="en-US" sz="2800" i="1">
                        <a:latin typeface="Cambria Math" panose="02040503050406030204" pitchFamily="18" charset="0"/>
                      </a:rPr>
                      <m:t> </m:t>
                    </m:r>
                  </m:oMath>
                </a14:m>
                <a:r>
                  <a:rPr lang="zh-CN" altLang="en-US" sz="2800" dirty="0" smtClean="0">
                    <a:latin typeface="宋体" panose="02010600030101010101" pitchFamily="2" charset="-122"/>
                    <a:ea typeface="宋体" panose="02010600030101010101" pitchFamily="2" charset="-122"/>
                  </a:rPr>
                  <a:t>）</a:t>
                </a:r>
                <a:endParaRPr lang="en-US" altLang="zh-CN" sz="2800" dirty="0" smtClean="0">
                  <a:latin typeface="宋体" panose="02010600030101010101" pitchFamily="2" charset="-122"/>
                  <a:ea typeface="宋体" panose="02010600030101010101" pitchFamily="2" charset="-122"/>
                </a:endParaRPr>
              </a:p>
              <a:p>
                <a:pPr indent="900000"/>
                <a:r>
                  <a:rPr lang="zh-CN" altLang="en-US" sz="2800" dirty="0" smtClean="0">
                    <a:latin typeface="宋体" panose="02010600030101010101" pitchFamily="2" charset="-122"/>
                    <a:ea typeface="宋体" panose="02010600030101010101" pitchFamily="2" charset="-122"/>
                  </a:rPr>
                  <a:t>低层匹配：纹理几乎不融合</a:t>
                </a:r>
                <a:endParaRPr lang="en-US" altLang="zh-CN" sz="2800" dirty="0" smtClean="0">
                  <a:latin typeface="宋体" panose="02010600030101010101" pitchFamily="2" charset="-122"/>
                  <a:ea typeface="宋体" panose="02010600030101010101" pitchFamily="2" charset="-122"/>
                </a:endParaRPr>
              </a:p>
              <a:p>
                <a:pPr indent="900000"/>
                <a:r>
                  <a:rPr lang="zh-CN" altLang="en-US" sz="2800" dirty="0" smtClean="0">
                    <a:latin typeface="宋体" panose="02010600030101010101" pitchFamily="2" charset="-122"/>
                    <a:ea typeface="宋体" panose="02010600030101010101" pitchFamily="2" charset="-122"/>
                  </a:rPr>
                  <a:t>高层匹配：纹理和内容恰当融合</a:t>
                </a:r>
                <a:endParaRPr lang="en-US" altLang="zh-CN" sz="2800" dirty="0" smtClean="0">
                  <a:latin typeface="宋体" panose="02010600030101010101" pitchFamily="2" charset="-122"/>
                  <a:ea typeface="宋体" panose="0201060003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4467" y="1801091"/>
                <a:ext cx="6747165" cy="1815882"/>
              </a:xfrm>
              <a:prstGeom prst="rect">
                <a:avLst/>
              </a:prstGeom>
              <a:blipFill>
                <a:blip r:embed="rId3"/>
                <a:stretch>
                  <a:fillRect l="-1807" t="-3356" b="-8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62949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t>3.</a:t>
            </a:r>
            <a:r>
              <a:rPr lang="zh-CN" altLang="en-US" dirty="0" smtClean="0"/>
              <a:t>结果</a:t>
            </a:r>
            <a:endParaRPr lang="zh-CN" altLang="en-US" dirty="0"/>
          </a:p>
        </p:txBody>
      </p:sp>
      <p:sp>
        <p:nvSpPr>
          <p:cNvPr id="3" name="文本框 2"/>
          <p:cNvSpPr txBox="1"/>
          <p:nvPr/>
        </p:nvSpPr>
        <p:spPr>
          <a:xfrm>
            <a:off x="237290" y="1813172"/>
            <a:ext cx="4753441" cy="1877437"/>
          </a:xfrm>
          <a:prstGeom prst="rect">
            <a:avLst/>
          </a:prstGeom>
          <a:noFill/>
        </p:spPr>
        <p:txBody>
          <a:bodyPr vert="horz" wrap="square" rtlCol="0">
            <a:spAutoFit/>
          </a:bodyPr>
          <a:lstStyle/>
          <a:p>
            <a:r>
              <a:rPr lang="zh-CN" altLang="en-US" sz="2800" b="1" dirty="0" smtClean="0">
                <a:latin typeface="宋体" panose="02010600030101010101" pitchFamily="2" charset="-122"/>
                <a:ea typeface="宋体" panose="02010600030101010101" pitchFamily="2" charset="-122"/>
              </a:rPr>
              <a:t>（</a:t>
            </a:r>
            <a:r>
              <a:rPr lang="en-US" altLang="zh-CN" sz="2800" b="1" dirty="0" smtClean="0">
                <a:latin typeface="宋体" panose="02010600030101010101" pitchFamily="2" charset="-122"/>
                <a:ea typeface="宋体" panose="02010600030101010101" pitchFamily="2" charset="-122"/>
              </a:rPr>
              <a:t>3</a:t>
            </a:r>
            <a:r>
              <a:rPr lang="zh-CN" altLang="en-US" sz="2800" b="1" dirty="0" smtClean="0">
                <a:latin typeface="宋体" panose="02010600030101010101" pitchFamily="2" charset="-122"/>
                <a:ea typeface="宋体" panose="02010600030101010101" pitchFamily="2" charset="-122"/>
              </a:rPr>
              <a:t>）</a:t>
            </a:r>
            <a:r>
              <a:rPr lang="zh-CN" altLang="en-US" sz="3200" b="1" dirty="0">
                <a:latin typeface="宋体" panose="02010600030101010101" pitchFamily="2" charset="-122"/>
                <a:ea typeface="宋体" panose="02010600030101010101" pitchFamily="2" charset="-122"/>
              </a:rPr>
              <a:t>写实风格</a:t>
            </a:r>
            <a:r>
              <a:rPr lang="zh-CN" altLang="en-US" sz="3200" b="1" dirty="0" smtClean="0">
                <a:latin typeface="宋体" panose="02010600030101010101" pitchFamily="2" charset="-122"/>
                <a:ea typeface="宋体" panose="02010600030101010101" pitchFamily="2" charset="-122"/>
              </a:rPr>
              <a:t>转移</a:t>
            </a:r>
            <a:endParaRPr lang="en-US" altLang="zh-CN" sz="3200" b="1" dirty="0" smtClean="0">
              <a:latin typeface="宋体" panose="02010600030101010101" pitchFamily="2" charset="-122"/>
              <a:ea typeface="宋体" panose="02010600030101010101" pitchFamily="2" charset="-122"/>
            </a:endParaRPr>
          </a:p>
          <a:p>
            <a:pPr marL="900000"/>
            <a:r>
              <a:rPr lang="zh-CN" altLang="en-US" sz="2800" dirty="0" smtClean="0">
                <a:latin typeface="宋体" panose="02010600030101010101" pitchFamily="2" charset="-122"/>
                <a:ea typeface="宋体" panose="02010600030101010101" pitchFamily="2" charset="-122"/>
              </a:rPr>
              <a:t>转移纽约夜晚的风格</a:t>
            </a:r>
            <a:endParaRPr lang="en-US" altLang="zh-CN" sz="2800" dirty="0" smtClean="0">
              <a:latin typeface="宋体" panose="02010600030101010101" pitchFamily="2" charset="-122"/>
              <a:ea typeface="宋体" panose="02010600030101010101" pitchFamily="2" charset="-122"/>
            </a:endParaRPr>
          </a:p>
          <a:p>
            <a:pPr marL="900000"/>
            <a:r>
              <a:rPr lang="zh-CN" altLang="en-US" sz="2800" dirty="0" smtClean="0">
                <a:latin typeface="宋体" panose="02010600030101010101" pitchFamily="2" charset="-122"/>
                <a:ea typeface="宋体" panose="02010600030101010101" pitchFamily="2" charset="-122"/>
              </a:rPr>
              <a:t>到伦敦白天的图像上，显示出伦敦夜晚的</a:t>
            </a:r>
            <a:r>
              <a:rPr lang="zh-CN" altLang="en-US" sz="2800" dirty="0">
                <a:latin typeface="宋体" panose="02010600030101010101" pitchFamily="2" charset="-122"/>
                <a:ea typeface="宋体" panose="02010600030101010101" pitchFamily="2" charset="-122"/>
              </a:rPr>
              <a:t>照片</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731" y="1546273"/>
            <a:ext cx="5258534" cy="4953691"/>
          </a:xfrm>
          <a:prstGeom prst="rect">
            <a:avLst/>
          </a:prstGeom>
        </p:spPr>
      </p:pic>
    </p:spTree>
    <p:extLst>
      <p:ext uri="{BB962C8B-B14F-4D97-AF65-F5344CB8AC3E}">
        <p14:creationId xmlns:p14="http://schemas.microsoft.com/office/powerpoint/2010/main" val="213263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t>4.</a:t>
            </a:r>
            <a:r>
              <a:rPr lang="zh-CN" altLang="en-US" dirty="0" smtClean="0"/>
              <a:t>讨论</a:t>
            </a:r>
            <a:endParaRPr lang="en-US" altLang="zh-CN" dirty="0" smtClean="0"/>
          </a:p>
        </p:txBody>
      </p:sp>
      <p:sp>
        <p:nvSpPr>
          <p:cNvPr id="3" name="文本框 2"/>
          <p:cNvSpPr txBox="1"/>
          <p:nvPr/>
        </p:nvSpPr>
        <p:spPr>
          <a:xfrm>
            <a:off x="1149926" y="1995055"/>
            <a:ext cx="7786256" cy="2246769"/>
          </a:xfrm>
          <a:prstGeom prst="rect">
            <a:avLst/>
          </a:prstGeom>
          <a:noFill/>
        </p:spPr>
        <p:txBody>
          <a:bodyPr wrap="square" rtlCol="0">
            <a:spAutoFit/>
          </a:bodyPr>
          <a:lstStyle/>
          <a:p>
            <a:endParaRPr lang="en-US" altLang="zh-CN" sz="2800" dirty="0" smtClean="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问题、限制：</a:t>
            </a:r>
            <a:endParaRPr lang="en-US" altLang="zh-CN" sz="2800" dirty="0" smtClean="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a:t>
            </a:r>
            <a:r>
              <a:rPr lang="en-US" altLang="zh-CN" sz="2800" dirty="0" smtClean="0">
                <a:latin typeface="宋体" panose="02010600030101010101" pitchFamily="2" charset="-122"/>
                <a:ea typeface="宋体" panose="02010600030101010101" pitchFamily="2" charset="-122"/>
              </a:rPr>
              <a:t>1</a:t>
            </a:r>
            <a:r>
              <a:rPr lang="zh-CN" altLang="en-US" sz="2800" dirty="0" smtClean="0">
                <a:latin typeface="宋体" panose="02010600030101010101" pitchFamily="2" charset="-122"/>
                <a:ea typeface="宋体" panose="02010600030101010101" pitchFamily="2" charset="-122"/>
              </a:rPr>
              <a:t>）合成的图像的分辨率</a:t>
            </a:r>
            <a:endParaRPr lang="en-US" altLang="zh-CN" sz="2800" dirty="0" smtClean="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a:t>
            </a:r>
            <a:r>
              <a:rPr lang="en-US" altLang="zh-CN" sz="2800" dirty="0" smtClean="0">
                <a:latin typeface="宋体" panose="02010600030101010101" pitchFamily="2" charset="-122"/>
                <a:ea typeface="宋体" panose="02010600030101010101" pitchFamily="2" charset="-122"/>
              </a:rPr>
              <a:t>2</a:t>
            </a:r>
            <a:r>
              <a:rPr lang="zh-CN" altLang="en-US" sz="2800" dirty="0" smtClean="0">
                <a:latin typeface="宋体" panose="02010600030101010101" pitchFamily="2" charset="-122"/>
                <a:ea typeface="宋体" panose="02010600030101010101" pitchFamily="2" charset="-122"/>
              </a:rPr>
              <a:t>）低层噪声</a:t>
            </a:r>
            <a:endParaRPr lang="en-US" altLang="zh-CN" sz="2800" dirty="0" smtClean="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a:t>
            </a:r>
            <a:r>
              <a:rPr lang="en-US" altLang="zh-CN" sz="2800" dirty="0" smtClean="0">
                <a:latin typeface="宋体" panose="02010600030101010101" pitchFamily="2" charset="-122"/>
                <a:ea typeface="宋体" panose="02010600030101010101" pitchFamily="2" charset="-122"/>
              </a:rPr>
              <a:t>3</a:t>
            </a:r>
            <a:r>
              <a:rPr lang="zh-CN" altLang="en-US" sz="2800" dirty="0" smtClean="0">
                <a:latin typeface="宋体" panose="02010600030101010101" pitchFamily="2" charset="-122"/>
                <a:ea typeface="宋体" panose="02010600030101010101" pitchFamily="2" charset="-122"/>
              </a:rPr>
              <a:t>）风格转移的评判标准</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469196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t>附：</a:t>
            </a:r>
            <a:r>
              <a:rPr lang="zh-CN" altLang="en-US" dirty="0"/>
              <a:t>实现</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8393" y="4158116"/>
            <a:ext cx="2942400" cy="2206800"/>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3744" y="4140994"/>
            <a:ext cx="2942400" cy="2206800"/>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3744" y="1690768"/>
            <a:ext cx="2942400" cy="2206800"/>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1924" y="4158116"/>
            <a:ext cx="2942400" cy="2206800"/>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61924" y="1667540"/>
            <a:ext cx="2942400" cy="2206800"/>
          </a:xfrm>
          <a:prstGeom prst="rect">
            <a:avLst/>
          </a:prstGeom>
        </p:spPr>
      </p:pic>
      <p:pic>
        <p:nvPicPr>
          <p:cNvPr id="3" name="图片 2"/>
          <p:cNvPicPr>
            <a:picLocks noChangeAspect="1"/>
          </p:cNvPicPr>
          <p:nvPr/>
        </p:nvPicPr>
        <p:blipFill>
          <a:blip r:embed="rId7"/>
          <a:stretch>
            <a:fillRect/>
          </a:stretch>
        </p:blipFill>
        <p:spPr>
          <a:xfrm>
            <a:off x="1588392" y="1690768"/>
            <a:ext cx="2910127" cy="2183572"/>
          </a:xfrm>
          <a:prstGeom prst="rect">
            <a:avLst/>
          </a:prstGeom>
        </p:spPr>
      </p:pic>
    </p:spTree>
    <p:extLst>
      <p:ext uri="{BB962C8B-B14F-4D97-AF65-F5344CB8AC3E}">
        <p14:creationId xmlns:p14="http://schemas.microsoft.com/office/powerpoint/2010/main" val="14428249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
        <p:nvSpPr>
          <p:cNvPr id="2" name="矩形 1"/>
          <p:cNvSpPr/>
          <p:nvPr/>
        </p:nvSpPr>
        <p:spPr>
          <a:xfrm>
            <a:off x="0" y="2349000"/>
            <a:ext cx="12192000"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1234440" y="2797314"/>
            <a:ext cx="7239000" cy="707886"/>
          </a:xfrm>
          <a:prstGeom prst="rect">
            <a:avLst/>
          </a:prstGeom>
          <a:noFill/>
        </p:spPr>
        <p:txBody>
          <a:bodyPr wrap="square" rtlCol="0">
            <a:spAutoFit/>
          </a:bodyPr>
          <a:lstStyle/>
          <a:p>
            <a:pPr algn="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谢谢聆听！</a:t>
            </a:r>
          </a:p>
        </p:txBody>
      </p:sp>
      <p:sp>
        <p:nvSpPr>
          <p:cNvPr id="4" name="文本框 3"/>
          <p:cNvSpPr txBox="1"/>
          <p:nvPr/>
        </p:nvSpPr>
        <p:spPr>
          <a:xfrm>
            <a:off x="1109749" y="3686181"/>
            <a:ext cx="7239000" cy="369332"/>
          </a:xfrm>
          <a:prstGeom prst="rect">
            <a:avLst/>
          </a:prstGeom>
          <a:noFill/>
        </p:spPr>
        <p:txBody>
          <a:bodyPr wrap="square" rtlCol="0">
            <a:spAutoFit/>
          </a:bodyPr>
          <a:lstStyle/>
          <a:p>
            <a:pPr algn="r"/>
            <a:r>
              <a:rPr lang="zh-CN" altLang="en-US"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恳请各位老师、同学批评指正</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5" name="直接连接符 4"/>
          <p:cNvCxnSpPr/>
          <p:nvPr/>
        </p:nvCxnSpPr>
        <p:spPr>
          <a:xfrm>
            <a:off x="3307080" y="3566160"/>
            <a:ext cx="51663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69813" y="2566003"/>
            <a:ext cx="1725994" cy="1725994"/>
          </a:xfrm>
          <a:prstGeom prst="rect">
            <a:avLst/>
          </a:prstGeom>
        </p:spPr>
      </p:pic>
    </p:spTree>
    <p:extLst>
      <p:ext uri="{BB962C8B-B14F-4D97-AF65-F5344CB8AC3E}">
        <p14:creationId xmlns:p14="http://schemas.microsoft.com/office/powerpoint/2010/main" val="24944768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77636" y="1967345"/>
            <a:ext cx="8913194" cy="4647426"/>
          </a:xfrm>
          <a:prstGeom prst="rect">
            <a:avLst/>
          </a:prstGeom>
          <a:noFill/>
        </p:spPr>
        <p:txBody>
          <a:bodyPr wrap="square" rtlCol="0">
            <a:spAutoFit/>
          </a:bodyPr>
          <a:lstStyle/>
          <a:p>
            <a:r>
              <a:rPr lang="en-US" altLang="zh-CN" sz="3200" b="1" dirty="0" smtClean="0">
                <a:latin typeface="Times New Roman" panose="02020603050405020304" pitchFamily="18" charset="0"/>
                <a:cs typeface="Times New Roman" panose="02020603050405020304" pitchFamily="18" charset="0"/>
              </a:rPr>
              <a:t>Author</a:t>
            </a:r>
            <a:endParaRPr lang="zh-CN" altLang="en-US" sz="3200" b="1" dirty="0">
              <a:latin typeface="Times New Roman" panose="02020603050405020304" pitchFamily="18" charset="0"/>
              <a:cs typeface="Times New Roman" panose="02020603050405020304" pitchFamily="18" charset="0"/>
            </a:endParaRPr>
          </a:p>
          <a:p>
            <a:r>
              <a:rPr lang="en-US" altLang="zh-CN" b="1" dirty="0" smtClean="0"/>
              <a:t>Leon </a:t>
            </a:r>
            <a:r>
              <a:rPr lang="en-US" altLang="zh-CN" b="1" dirty="0"/>
              <a:t>A. </a:t>
            </a:r>
            <a:r>
              <a:rPr lang="en-US" altLang="zh-CN" b="1" dirty="0" err="1" smtClean="0"/>
              <a:t>Gatys</a:t>
            </a:r>
            <a:endParaRPr lang="en-US" altLang="zh-CN" b="1" dirty="0" smtClean="0"/>
          </a:p>
          <a:p>
            <a:r>
              <a:rPr lang="en-US" altLang="zh-CN" sz="1600" dirty="0" smtClean="0"/>
              <a:t>Centre for Integrative Neuroscience, University of </a:t>
            </a:r>
            <a:r>
              <a:rPr lang="en-US" altLang="zh-CN" sz="1600" dirty="0" err="1" smtClean="0"/>
              <a:t>Tübingen</a:t>
            </a:r>
            <a:r>
              <a:rPr lang="en-US" altLang="zh-CN" sz="1600" dirty="0" smtClean="0"/>
              <a:t>, Germany</a:t>
            </a:r>
          </a:p>
          <a:p>
            <a:r>
              <a:rPr lang="en-US" altLang="zh-CN" sz="1600" dirty="0" smtClean="0"/>
              <a:t>Bernstein Center for Computational Neuroscience, </a:t>
            </a:r>
            <a:r>
              <a:rPr lang="en-US" altLang="zh-CN" sz="1600" dirty="0" err="1" smtClean="0"/>
              <a:t>Tübingen</a:t>
            </a:r>
            <a:r>
              <a:rPr lang="en-US" altLang="zh-CN" sz="1600" dirty="0" smtClean="0"/>
              <a:t>, Germany</a:t>
            </a:r>
          </a:p>
          <a:p>
            <a:r>
              <a:rPr lang="en-US" altLang="zh-CN" sz="1600" dirty="0" smtClean="0"/>
              <a:t>Graduate School of Neural Information Processing, University of </a:t>
            </a:r>
            <a:r>
              <a:rPr lang="en-US" altLang="zh-CN" sz="1600" dirty="0" err="1" smtClean="0"/>
              <a:t>Tübingen</a:t>
            </a:r>
            <a:r>
              <a:rPr lang="en-US" altLang="zh-CN" sz="1600" dirty="0" smtClean="0"/>
              <a:t>, Germany</a:t>
            </a:r>
            <a:endParaRPr lang="en-US" altLang="zh-CN" dirty="0" smtClean="0"/>
          </a:p>
          <a:p>
            <a:endParaRPr lang="en-US" altLang="zh-CN" b="1" dirty="0" smtClean="0"/>
          </a:p>
          <a:p>
            <a:r>
              <a:rPr lang="en-US" altLang="zh-CN" b="1" dirty="0" smtClean="0"/>
              <a:t>Alexander S. Ecker</a:t>
            </a:r>
          </a:p>
          <a:p>
            <a:r>
              <a:rPr lang="en-US" altLang="zh-CN" dirty="0" smtClean="0"/>
              <a:t>Centre for Integrative Neuroscience, University of </a:t>
            </a:r>
            <a:r>
              <a:rPr lang="en-US" altLang="zh-CN" dirty="0" err="1" smtClean="0"/>
              <a:t>Tübingen</a:t>
            </a:r>
            <a:r>
              <a:rPr lang="en-US" altLang="zh-CN" dirty="0" smtClean="0"/>
              <a:t>, Germany</a:t>
            </a:r>
          </a:p>
          <a:p>
            <a:r>
              <a:rPr lang="en-US" altLang="zh-CN" dirty="0" smtClean="0"/>
              <a:t>Bernstein Center for Computational Neuroscience, </a:t>
            </a:r>
            <a:r>
              <a:rPr lang="en-US" altLang="zh-CN" dirty="0" err="1" smtClean="0"/>
              <a:t>Tübingen</a:t>
            </a:r>
            <a:r>
              <a:rPr lang="en-US" altLang="zh-CN" dirty="0" smtClean="0"/>
              <a:t>, Germany</a:t>
            </a:r>
          </a:p>
          <a:p>
            <a:r>
              <a:rPr lang="en-US" altLang="zh-CN" dirty="0" smtClean="0"/>
              <a:t>Max Planck Institute for Biological Cybernetics, </a:t>
            </a:r>
            <a:r>
              <a:rPr lang="en-US" altLang="zh-CN" dirty="0" err="1" smtClean="0"/>
              <a:t>Tübingen</a:t>
            </a:r>
            <a:r>
              <a:rPr lang="en-US" altLang="zh-CN" dirty="0" smtClean="0"/>
              <a:t>, Germany</a:t>
            </a:r>
          </a:p>
          <a:p>
            <a:r>
              <a:rPr lang="en-US" altLang="zh-CN" dirty="0" smtClean="0"/>
              <a:t>Baylor College of Medicine, Houston, TX, USA</a:t>
            </a:r>
          </a:p>
          <a:p>
            <a:endParaRPr lang="en-US" altLang="zh-CN" dirty="0" smtClean="0"/>
          </a:p>
          <a:p>
            <a:r>
              <a:rPr lang="en-US" altLang="zh-CN" b="1" dirty="0" smtClean="0"/>
              <a:t>Matthias </a:t>
            </a:r>
            <a:r>
              <a:rPr lang="en-US" altLang="zh-CN" b="1" dirty="0" err="1" smtClean="0"/>
              <a:t>Bethge</a:t>
            </a:r>
          </a:p>
          <a:p>
            <a:r>
              <a:rPr lang="en-US" altLang="zh-CN" dirty="0" smtClean="0"/>
              <a:t>Centre for Integrative Neuroscience, University of </a:t>
            </a:r>
            <a:r>
              <a:rPr lang="en-US" altLang="zh-CN" dirty="0" err="1" smtClean="0"/>
              <a:t>Tübingen</a:t>
            </a:r>
            <a:r>
              <a:rPr lang="en-US" altLang="zh-CN" dirty="0" smtClean="0"/>
              <a:t>, Germany</a:t>
            </a:r>
          </a:p>
          <a:p>
            <a:r>
              <a:rPr lang="en-US" altLang="zh-CN" dirty="0" smtClean="0"/>
              <a:t>Bernstein Center for Computational Neuroscience, </a:t>
            </a:r>
            <a:r>
              <a:rPr lang="en-US" altLang="zh-CN" dirty="0" err="1" smtClean="0"/>
              <a:t>Tübingen</a:t>
            </a:r>
            <a:r>
              <a:rPr lang="en-US" altLang="zh-CN" dirty="0" smtClean="0"/>
              <a:t>, Germany</a:t>
            </a:r>
          </a:p>
          <a:p>
            <a:r>
              <a:rPr lang="en-US" altLang="zh-CN" dirty="0" smtClean="0"/>
              <a:t>Max Planck Institute for Biological Cybernetics, </a:t>
            </a:r>
            <a:r>
              <a:rPr lang="en-US" altLang="zh-CN" dirty="0" err="1" smtClean="0"/>
              <a:t>Tübingen</a:t>
            </a:r>
            <a:r>
              <a:rPr lang="en-US" altLang="zh-CN" dirty="0" smtClean="0"/>
              <a:t>, Germany</a:t>
            </a:r>
            <a:endParaRPr lang="zh-CN" altLang="en-US" dirty="0"/>
          </a:p>
        </p:txBody>
      </p:sp>
      <p:sp>
        <p:nvSpPr>
          <p:cNvPr id="6" name="矩形 5"/>
          <p:cNvSpPr/>
          <p:nvPr/>
        </p:nvSpPr>
        <p:spPr>
          <a:xfrm>
            <a:off x="1177635" y="1444125"/>
            <a:ext cx="2493819" cy="523220"/>
          </a:xfrm>
          <a:prstGeom prst="rect">
            <a:avLst/>
          </a:prstGeom>
        </p:spPr>
        <p:txBody>
          <a:bodyPr wrap="square">
            <a:spAutoFit/>
          </a:bodyPr>
          <a:lstStyle/>
          <a:p>
            <a:r>
              <a:rPr lang="en-US" altLang="zh-CN" sz="2800" b="1" dirty="0" smtClean="0">
                <a:latin typeface="Times New Roman" panose="02020603050405020304" pitchFamily="18" charset="0"/>
                <a:cs typeface="Times New Roman" panose="02020603050405020304" pitchFamily="18" charset="0"/>
              </a:rPr>
              <a:t>CVPR 2016</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36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smtClean="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smtClean="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3595617" y="2603786"/>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smtClean="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介绍</a:t>
              </a:r>
            </a:p>
          </p:txBody>
        </p:sp>
      </p:grpSp>
      <p:grpSp>
        <p:nvGrpSpPr>
          <p:cNvPr id="37" name="组合 36"/>
          <p:cNvGrpSpPr/>
          <p:nvPr/>
        </p:nvGrpSpPr>
        <p:grpSpPr>
          <a:xfrm>
            <a:off x="6137210" y="2640584"/>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smtClean="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实现细节</a:t>
              </a:r>
              <a:endParaRPr lang="en-US" altLang="zh-CN" sz="3200" dirty="0" smtClean="0">
                <a:solidFill>
                  <a:srgbClr val="0079BF"/>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595617" y="3721237"/>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smtClean="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结果</a:t>
              </a:r>
              <a:endParaRPr lang="en-US" altLang="zh-CN" sz="3200" dirty="0" smtClean="0">
                <a:solidFill>
                  <a:srgbClr val="0079BF"/>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6137210" y="3772645"/>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smtClean="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讨论</a:t>
              </a:r>
            </a:p>
          </p:txBody>
        </p:sp>
      </p:grpSp>
      <p:sp>
        <p:nvSpPr>
          <p:cNvPr id="67" name="文本框 66"/>
          <p:cNvSpPr txBox="1"/>
          <p:nvPr/>
        </p:nvSpPr>
        <p:spPr>
          <a:xfrm>
            <a:off x="3595617" y="1268072"/>
            <a:ext cx="7736604" cy="954107"/>
          </a:xfrm>
          <a:prstGeom prst="rect">
            <a:avLst/>
          </a:prstGeom>
          <a:noFill/>
        </p:spPr>
        <p:txBody>
          <a:bodyPr wrap="square" rtlCol="0">
            <a:spAutoFit/>
          </a:bodyPr>
          <a:lstStyle/>
          <a:p>
            <a:pPr algn="ctr"/>
            <a:r>
              <a:rPr lang="en-US" altLang="zh-CN" sz="2800" i="1" dirty="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rPr>
              <a:t>Image Style Transfer </a:t>
            </a:r>
            <a:endParaRPr lang="en-US" altLang="zh-CN" sz="2800" i="1" dirty="0" smtClean="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800" i="1" dirty="0" smtClean="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rPr>
              <a:t>Using Convolutional </a:t>
            </a:r>
            <a:r>
              <a:rPr lang="en-US" altLang="zh-CN" sz="2800" i="1" dirty="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rPr>
              <a:t>Neural Networks</a:t>
            </a:r>
            <a:endParaRPr lang="zh-CN" altLang="en-US" sz="2800" i="1" dirty="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26045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461905" y="555003"/>
            <a:ext cx="6642780" cy="546661"/>
          </a:xfrm>
        </p:spPr>
        <p:txBody>
          <a:bodyPr/>
          <a:lstStyle/>
          <a:p>
            <a:r>
              <a:rPr lang="en-US" altLang="zh-CN" dirty="0" smtClean="0"/>
              <a:t>1.</a:t>
            </a:r>
            <a:r>
              <a:rPr lang="zh-CN" altLang="en-US" dirty="0" smtClean="0"/>
              <a:t>介绍</a:t>
            </a:r>
            <a:endParaRPr lang="zh-CN" altLang="en-US" dirty="0"/>
          </a:p>
        </p:txBody>
      </p:sp>
      <p:sp>
        <p:nvSpPr>
          <p:cNvPr id="3" name="文本框 2"/>
          <p:cNvSpPr txBox="1"/>
          <p:nvPr/>
        </p:nvSpPr>
        <p:spPr>
          <a:xfrm>
            <a:off x="1288473" y="1510145"/>
            <a:ext cx="6289964" cy="3631763"/>
          </a:xfrm>
          <a:prstGeom prst="rect">
            <a:avLst/>
          </a:prstGeom>
          <a:noFill/>
        </p:spPr>
        <p:txBody>
          <a:bodyPr wrap="square" rtlCol="0">
            <a:spAutoFit/>
          </a:bodyPr>
          <a:lstStyle/>
          <a:p>
            <a:pPr>
              <a:lnSpc>
                <a:spcPct val="150000"/>
              </a:lnSpc>
            </a:pPr>
            <a:r>
              <a:rPr lang="zh-CN" altLang="en-US" sz="3200" b="1" dirty="0" smtClean="0">
                <a:latin typeface="宋体" panose="02010600030101010101" pitchFamily="2" charset="-122"/>
                <a:ea typeface="宋体" panose="02010600030101010101" pitchFamily="2" charset="-122"/>
              </a:rPr>
              <a:t>图像</a:t>
            </a:r>
            <a:r>
              <a:rPr lang="zh-CN" altLang="en-US" sz="3200" b="1" dirty="0">
                <a:latin typeface="宋体" panose="02010600030101010101" pitchFamily="2" charset="-122"/>
                <a:ea typeface="宋体" panose="02010600030101010101" pitchFamily="2" charset="-122"/>
              </a:rPr>
              <a:t>风格</a:t>
            </a:r>
            <a:r>
              <a:rPr lang="zh-CN" altLang="en-US" sz="3200" b="1" dirty="0" smtClean="0">
                <a:latin typeface="宋体" panose="02010600030101010101" pitchFamily="2" charset="-122"/>
                <a:ea typeface="宋体" panose="02010600030101010101" pitchFamily="2" charset="-122"/>
              </a:rPr>
              <a:t>转移</a:t>
            </a:r>
            <a:endParaRPr lang="en-US" altLang="zh-CN" sz="3200" b="1" dirty="0" smtClean="0">
              <a:latin typeface="宋体" panose="02010600030101010101" pitchFamily="2" charset="-122"/>
              <a:ea typeface="宋体" panose="02010600030101010101" pitchFamily="2" charset="-122"/>
            </a:endParaRPr>
          </a:p>
          <a:p>
            <a:r>
              <a:rPr lang="en-US" altLang="zh-CN" dirty="0"/>
              <a:t> </a:t>
            </a:r>
            <a:r>
              <a:rPr lang="en-US" altLang="zh-CN" dirty="0" smtClean="0"/>
              <a:t>               </a:t>
            </a:r>
            <a:r>
              <a:rPr lang="zh-CN" altLang="en-US" sz="2800" dirty="0" smtClean="0"/>
              <a:t>源图像：风格</a:t>
            </a:r>
            <a:endParaRPr lang="en-US" altLang="zh-CN" sz="2800" dirty="0" smtClean="0"/>
          </a:p>
          <a:p>
            <a:r>
              <a:rPr lang="en-US" altLang="zh-CN" sz="2800" dirty="0"/>
              <a:t> </a:t>
            </a:r>
            <a:r>
              <a:rPr lang="en-US" altLang="zh-CN" sz="2800" dirty="0" smtClean="0"/>
              <a:t>         </a:t>
            </a:r>
            <a:r>
              <a:rPr lang="zh-CN" altLang="en-US" sz="2800" dirty="0" smtClean="0"/>
              <a:t>目标图像：语义内容</a:t>
            </a:r>
            <a:endParaRPr lang="en-US" altLang="zh-CN" sz="2800" dirty="0" smtClean="0"/>
          </a:p>
          <a:p>
            <a:pPr>
              <a:lnSpc>
                <a:spcPct val="150000"/>
              </a:lnSpc>
            </a:pPr>
            <a:endParaRPr lang="en-US" altLang="zh-CN" sz="2800" dirty="0" smtClean="0"/>
          </a:p>
          <a:p>
            <a:pPr>
              <a:lnSpc>
                <a:spcPct val="150000"/>
              </a:lnSpc>
            </a:pPr>
            <a:r>
              <a:rPr lang="zh-CN" altLang="en-US" sz="2800" b="1" dirty="0" smtClean="0"/>
              <a:t>传统图像风格转移</a:t>
            </a:r>
            <a:endParaRPr lang="en-US" altLang="zh-CN" sz="2800" b="1" dirty="0"/>
          </a:p>
          <a:p>
            <a:pPr>
              <a:lnSpc>
                <a:spcPct val="150000"/>
              </a:lnSpc>
            </a:pPr>
            <a:r>
              <a:rPr lang="zh-CN" altLang="en-US" sz="2800" b="1" dirty="0" smtClean="0"/>
              <a:t>创新：一种艺术风格的神经网络算法</a:t>
            </a:r>
            <a:endParaRPr lang="zh-CN" altLang="en-US" sz="2800"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9741" y="1717963"/>
            <a:ext cx="2950389" cy="220962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180" y="4239489"/>
            <a:ext cx="3241950" cy="2429877"/>
          </a:xfrm>
          <a:prstGeom prst="rect">
            <a:avLst/>
          </a:prstGeom>
        </p:spPr>
      </p:pic>
    </p:spTree>
    <p:extLst>
      <p:ext uri="{BB962C8B-B14F-4D97-AF65-F5344CB8AC3E}">
        <p14:creationId xmlns:p14="http://schemas.microsoft.com/office/powerpoint/2010/main" val="35545760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t>2.</a:t>
            </a:r>
            <a:r>
              <a:rPr lang="zh-CN" altLang="en-US" dirty="0" smtClean="0"/>
              <a:t>实现细节</a:t>
            </a:r>
            <a:endParaRPr lang="zh-CN" altLang="en-US" dirty="0"/>
          </a:p>
        </p:txBody>
      </p:sp>
      <p:sp>
        <p:nvSpPr>
          <p:cNvPr id="3" name="文本框 2"/>
          <p:cNvSpPr txBox="1"/>
          <p:nvPr/>
        </p:nvSpPr>
        <p:spPr>
          <a:xfrm>
            <a:off x="1039090" y="1482436"/>
            <a:ext cx="8811492" cy="4062651"/>
          </a:xfrm>
          <a:prstGeom prst="rect">
            <a:avLst/>
          </a:prstGeom>
          <a:noFill/>
        </p:spPr>
        <p:txBody>
          <a:bodyPr wrap="square" rtlCol="0">
            <a:spAutoFit/>
          </a:bodyPr>
          <a:lstStyle/>
          <a:p>
            <a:pPr>
              <a:lnSpc>
                <a:spcPct val="150000"/>
              </a:lnSpc>
            </a:pPr>
            <a:r>
              <a:rPr lang="en-US" altLang="zh-CN" sz="3200" b="1" dirty="0" smtClean="0">
                <a:latin typeface="宋体" panose="02010600030101010101" pitchFamily="2" charset="-122"/>
                <a:ea typeface="宋体" panose="02010600030101010101" pitchFamily="2" charset="-122"/>
              </a:rPr>
              <a:t>(1)</a:t>
            </a:r>
            <a:r>
              <a:rPr lang="zh-CN" altLang="en-US" sz="3200" b="1" dirty="0" smtClean="0">
                <a:latin typeface="宋体" panose="02010600030101010101" pitchFamily="2" charset="-122"/>
                <a:ea typeface="宋体" panose="02010600030101010101" pitchFamily="2" charset="-122"/>
              </a:rPr>
              <a:t>网络结构</a:t>
            </a:r>
            <a:endParaRPr lang="zh-CN" altLang="en-US" sz="3200" dirty="0">
              <a:latin typeface="宋体" panose="02010600030101010101" pitchFamily="2" charset="-122"/>
              <a:ea typeface="宋体" panose="02010600030101010101" pitchFamily="2" charset="-122"/>
            </a:endParaRPr>
          </a:p>
          <a:p>
            <a:pPr>
              <a:lnSpc>
                <a:spcPct val="150000"/>
              </a:lnSpc>
            </a:pPr>
            <a:r>
              <a:rPr lang="zh-CN" altLang="en-US" sz="2800" dirty="0" smtClean="0">
                <a:latin typeface="宋体" panose="02010600030101010101" pitchFamily="2" charset="-122"/>
                <a:ea typeface="宋体" panose="02010600030101010101" pitchFamily="2" charset="-122"/>
              </a:rPr>
              <a:t>利用预训练的</a:t>
            </a:r>
            <a:r>
              <a:rPr lang="en-US" altLang="zh-CN" sz="2800" dirty="0" smtClean="0">
                <a:latin typeface="宋体" panose="02010600030101010101" pitchFamily="2" charset="-122"/>
                <a:ea typeface="宋体" panose="02010600030101010101" pitchFamily="2" charset="-122"/>
              </a:rPr>
              <a:t>VGG-19</a:t>
            </a:r>
            <a:r>
              <a:rPr lang="zh-CN" altLang="en-US" sz="2800" dirty="0">
                <a:latin typeface="宋体" panose="02010600030101010101" pitchFamily="2" charset="-122"/>
                <a:ea typeface="宋体" panose="02010600030101010101" pitchFamily="2" charset="-122"/>
              </a:rPr>
              <a:t>网络提取图像特征，且网络进行了调整。</a:t>
            </a:r>
          </a:p>
          <a:p>
            <a:pPr>
              <a:lnSpc>
                <a:spcPct val="150000"/>
              </a:lnSpc>
            </a:pPr>
            <a:r>
              <a:rPr lang="en-US" altLang="zh-CN" sz="2800" dirty="0" smtClean="0">
                <a:latin typeface="宋体" panose="02010600030101010101" pitchFamily="2" charset="-122"/>
                <a:ea typeface="宋体" panose="02010600030101010101" pitchFamily="2" charset="-122"/>
              </a:rPr>
              <a:t>a.</a:t>
            </a:r>
            <a:r>
              <a:rPr lang="zh-CN" altLang="en-US" sz="2800" dirty="0" smtClean="0">
                <a:latin typeface="宋体" panose="02010600030101010101" pitchFamily="2" charset="-122"/>
                <a:ea typeface="宋体" panose="02010600030101010101" pitchFamily="2" charset="-122"/>
              </a:rPr>
              <a:t>通过缩放权重来实现网络规范化</a:t>
            </a:r>
            <a:endParaRPr lang="en-US" altLang="zh-CN" sz="2800" dirty="0">
              <a:latin typeface="宋体" panose="02010600030101010101" pitchFamily="2" charset="-122"/>
              <a:ea typeface="宋体" panose="02010600030101010101" pitchFamily="2" charset="-122"/>
            </a:endParaRPr>
          </a:p>
          <a:p>
            <a:pPr>
              <a:lnSpc>
                <a:spcPct val="150000"/>
              </a:lnSpc>
            </a:pPr>
            <a:r>
              <a:rPr lang="en-US" altLang="zh-CN" sz="2800" dirty="0">
                <a:latin typeface="宋体" panose="02010600030101010101" pitchFamily="2" charset="-122"/>
                <a:ea typeface="宋体" panose="02010600030101010101" pitchFamily="2" charset="-122"/>
              </a:rPr>
              <a:t>b</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未</a:t>
            </a:r>
            <a:r>
              <a:rPr lang="zh-CN" altLang="en-US" sz="2800" dirty="0">
                <a:latin typeface="宋体" panose="02010600030101010101" pitchFamily="2" charset="-122"/>
                <a:ea typeface="宋体" panose="02010600030101010101" pitchFamily="2" charset="-122"/>
              </a:rPr>
              <a:t>使用全连接</a:t>
            </a:r>
            <a:r>
              <a:rPr lang="zh-CN" altLang="en-US" sz="2800" dirty="0" smtClean="0">
                <a:latin typeface="宋体" panose="02010600030101010101" pitchFamily="2" charset="-122"/>
                <a:ea typeface="宋体" panose="02010600030101010101" pitchFamily="2" charset="-122"/>
              </a:rPr>
              <a:t>层（</a:t>
            </a:r>
            <a:r>
              <a:rPr lang="en-US" altLang="zh-CN" sz="2800" dirty="0" smtClean="0">
                <a:latin typeface="宋体" panose="02010600030101010101" pitchFamily="2" charset="-122"/>
                <a:ea typeface="宋体" panose="02010600030101010101" pitchFamily="2" charset="-122"/>
              </a:rPr>
              <a:t>16</a:t>
            </a:r>
            <a:r>
              <a:rPr lang="zh-CN" altLang="en-US" sz="2800" dirty="0" smtClean="0">
                <a:latin typeface="宋体" panose="02010600030101010101" pitchFamily="2" charset="-122"/>
                <a:ea typeface="宋体" panose="02010600030101010101" pitchFamily="2" charset="-122"/>
              </a:rPr>
              <a:t>卷积层，</a:t>
            </a:r>
            <a:r>
              <a:rPr lang="en-US" altLang="zh-CN" sz="2800" dirty="0" smtClean="0">
                <a:latin typeface="宋体" panose="02010600030101010101" pitchFamily="2" charset="-122"/>
                <a:ea typeface="宋体" panose="02010600030101010101" pitchFamily="2" charset="-122"/>
              </a:rPr>
              <a:t>5</a:t>
            </a:r>
            <a:r>
              <a:rPr lang="zh-CN" altLang="en-US" sz="2800" dirty="0" smtClean="0">
                <a:latin typeface="宋体" panose="02010600030101010101" pitchFamily="2" charset="-122"/>
                <a:ea typeface="宋体" panose="02010600030101010101" pitchFamily="2" charset="-122"/>
              </a:rPr>
              <a:t>池化层）</a:t>
            </a:r>
            <a:endParaRPr lang="zh-CN" altLang="en-US" sz="2800" dirty="0">
              <a:latin typeface="宋体" panose="02010600030101010101" pitchFamily="2" charset="-122"/>
              <a:ea typeface="宋体" panose="02010600030101010101" pitchFamily="2" charset="-122"/>
            </a:endParaRPr>
          </a:p>
          <a:p>
            <a:pPr>
              <a:lnSpc>
                <a:spcPct val="150000"/>
              </a:lnSpc>
            </a:pPr>
            <a:r>
              <a:rPr lang="en-US" altLang="zh-CN" sz="2800" dirty="0" err="1" smtClean="0">
                <a:latin typeface="宋体" panose="02010600030101010101" pitchFamily="2" charset="-122"/>
                <a:ea typeface="宋体" panose="02010600030101010101" pitchFamily="2" charset="-122"/>
              </a:rPr>
              <a:t>c.max</a:t>
            </a:r>
            <a:r>
              <a:rPr lang="en-US" altLang="zh-CN" sz="2800" dirty="0" smtClean="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pooling </a:t>
            </a:r>
            <a:r>
              <a:rPr lang="zh-CN" altLang="en-US" sz="2800" dirty="0">
                <a:latin typeface="宋体" panose="02010600030101010101" pitchFamily="2" charset="-122"/>
                <a:ea typeface="宋体" panose="02010600030101010101" pitchFamily="2" charset="-122"/>
              </a:rPr>
              <a:t>被替换为 </a:t>
            </a:r>
            <a:r>
              <a:rPr lang="en-US" altLang="zh-CN" sz="2800" dirty="0">
                <a:latin typeface="宋体" panose="02010600030101010101" pitchFamily="2" charset="-122"/>
                <a:ea typeface="宋体" panose="02010600030101010101" pitchFamily="2" charset="-122"/>
              </a:rPr>
              <a:t>average </a:t>
            </a:r>
            <a:r>
              <a:rPr lang="en-US" altLang="zh-CN" sz="2800" dirty="0" smtClean="0">
                <a:latin typeface="宋体" panose="02010600030101010101" pitchFamily="2" charset="-122"/>
                <a:ea typeface="宋体" panose="02010600030101010101" pitchFamily="2" charset="-122"/>
              </a:rPr>
              <a:t>pooling</a:t>
            </a:r>
            <a:endParaRPr lang="en-US" altLang="zh-CN"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189806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t>2.</a:t>
            </a:r>
            <a:r>
              <a:rPr lang="zh-CN" altLang="en-US" dirty="0" smtClean="0"/>
              <a:t>实现细节</a:t>
            </a:r>
            <a:endParaRPr lang="zh-CN" altLang="en-US" dirty="0"/>
          </a:p>
        </p:txBody>
      </p:sp>
      <p:sp>
        <p:nvSpPr>
          <p:cNvPr id="3" name="文本框 2"/>
          <p:cNvSpPr txBox="1"/>
          <p:nvPr/>
        </p:nvSpPr>
        <p:spPr>
          <a:xfrm>
            <a:off x="1039090" y="1482436"/>
            <a:ext cx="8811492" cy="715581"/>
          </a:xfrm>
          <a:prstGeom prst="rect">
            <a:avLst/>
          </a:prstGeom>
          <a:noFill/>
        </p:spPr>
        <p:txBody>
          <a:bodyPr wrap="square" rtlCol="0">
            <a:spAutoFit/>
          </a:bodyPr>
          <a:lstStyle/>
          <a:p>
            <a:pPr>
              <a:lnSpc>
                <a:spcPct val="150000"/>
              </a:lnSpc>
            </a:pPr>
            <a:r>
              <a:rPr lang="en-US" altLang="zh-CN" sz="3200" b="1" dirty="0" smtClean="0">
                <a:latin typeface="宋体" panose="02010600030101010101" pitchFamily="2" charset="-122"/>
                <a:ea typeface="宋体" panose="02010600030101010101" pitchFamily="2" charset="-122"/>
              </a:rPr>
              <a:t>(2)</a:t>
            </a:r>
            <a:r>
              <a:rPr lang="zh-CN" altLang="en-US" sz="3200" b="1" dirty="0">
                <a:latin typeface="宋体" panose="02010600030101010101" pitchFamily="2" charset="-122"/>
                <a:ea typeface="宋体" panose="02010600030101010101" pitchFamily="2" charset="-122"/>
              </a:rPr>
              <a:t>方法</a:t>
            </a:r>
            <a:r>
              <a:rPr lang="zh-CN" altLang="en-US" sz="3200" b="1" dirty="0" smtClean="0">
                <a:latin typeface="宋体" panose="02010600030101010101" pitchFamily="2" charset="-122"/>
                <a:ea typeface="宋体" panose="02010600030101010101" pitchFamily="2" charset="-122"/>
              </a:rPr>
              <a:t>思路</a:t>
            </a:r>
            <a:endParaRPr lang="zh-CN" altLang="en-US" sz="3200" dirty="0">
              <a:latin typeface="宋体" panose="02010600030101010101" pitchFamily="2" charset="-122"/>
              <a:ea typeface="宋体" panose="02010600030101010101" pitchFamily="2" charset="-122"/>
            </a:endParaRPr>
          </a:p>
        </p:txBody>
      </p:sp>
      <p:grpSp>
        <p:nvGrpSpPr>
          <p:cNvPr id="17" name="组合 16"/>
          <p:cNvGrpSpPr/>
          <p:nvPr/>
        </p:nvGrpSpPr>
        <p:grpSpPr>
          <a:xfrm>
            <a:off x="1524000" y="2578789"/>
            <a:ext cx="8853055" cy="491115"/>
            <a:chOff x="2262189" y="2578789"/>
            <a:chExt cx="7082886" cy="491115"/>
          </a:xfrm>
        </p:grpSpPr>
        <p:sp>
          <p:nvSpPr>
            <p:cNvPr id="5" name="圆角矩形 4"/>
            <p:cNvSpPr/>
            <p:nvPr/>
          </p:nvSpPr>
          <p:spPr>
            <a:xfrm rot="10800000" flipV="1">
              <a:off x="2262189" y="2578789"/>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latin typeface="Arial" panose="020B0604020202020204" pitchFamily="34" charset="0"/>
                  <a:ea typeface="微软雅黑" panose="020B0503020204020204" pitchFamily="34" charset="-122"/>
                  <a:sym typeface="Arial" panose="020B0604020202020204" pitchFamily="34" charset="0"/>
                </a:rPr>
                <a:t>1</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6" name="圆角矩形 5"/>
            <p:cNvSpPr/>
            <p:nvPr/>
          </p:nvSpPr>
          <p:spPr>
            <a:xfrm rot="10800000" flipV="1">
              <a:off x="7211139" y="2578789"/>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latin typeface="Arial" panose="020B0604020202020204" pitchFamily="34" charset="0"/>
                  <a:ea typeface="微软雅黑" panose="020B0503020204020204" pitchFamily="34" charset="-122"/>
                  <a:sym typeface="Arial" panose="020B0604020202020204" pitchFamily="34" charset="0"/>
                </a:rPr>
                <a:t>4</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rot="10800000" flipV="1">
              <a:off x="3911839" y="2578789"/>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latin typeface="Arial" panose="020B0604020202020204" pitchFamily="34" charset="0"/>
                  <a:ea typeface="微软雅黑" panose="020B0503020204020204" pitchFamily="34" charset="-122"/>
                  <a:sym typeface="Arial" panose="020B0604020202020204" pitchFamily="34" charset="0"/>
                </a:rPr>
                <a:t>2</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8" name="圆角矩形 7"/>
            <p:cNvSpPr/>
            <p:nvPr/>
          </p:nvSpPr>
          <p:spPr>
            <a:xfrm rot="10800000" flipV="1">
              <a:off x="8860788" y="2578789"/>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latin typeface="Arial" panose="020B0604020202020204" pitchFamily="34" charset="0"/>
                  <a:ea typeface="微软雅黑" panose="020B0503020204020204" pitchFamily="34" charset="-122"/>
                  <a:sym typeface="Arial" panose="020B0604020202020204" pitchFamily="34" charset="0"/>
                </a:rPr>
                <a:t>5</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9" name="圆角矩形 8"/>
            <p:cNvSpPr/>
            <p:nvPr/>
          </p:nvSpPr>
          <p:spPr>
            <a:xfrm rot="10800000" flipV="1">
              <a:off x="5561489" y="2578789"/>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latin typeface="Arial" panose="020B0604020202020204" pitchFamily="34" charset="0"/>
                  <a:ea typeface="微软雅黑" panose="020B0503020204020204" pitchFamily="34" charset="-122"/>
                  <a:sym typeface="Arial" panose="020B0604020202020204" pitchFamily="34" charset="0"/>
                </a:rPr>
                <a:t>3</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cxnSp>
          <p:nvCxnSpPr>
            <p:cNvPr id="10" name="直接连接符 9"/>
            <p:cNvCxnSpPr>
              <a:stCxn id="5" idx="3"/>
              <a:endCxn id="8" idx="1"/>
            </p:cNvCxnSpPr>
            <p:nvPr/>
          </p:nvCxnSpPr>
          <p:spPr>
            <a:xfrm>
              <a:off x="2262189" y="2824347"/>
              <a:ext cx="708288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575285" y="3315462"/>
            <a:ext cx="2221952" cy="1384995"/>
          </a:xfrm>
          <a:prstGeom prst="rect">
            <a:avLst/>
          </a:prstGeom>
          <a:noFill/>
        </p:spPr>
        <p:txBody>
          <a:bodyPr wrap="square" rtlCol="0">
            <a:spAutoFit/>
          </a:bodyPr>
          <a:lstStyle/>
          <a:p>
            <a:pPr algn="ctr"/>
            <a:r>
              <a:rPr lang="zh-CN" altLang="en-US" sz="2800" dirty="0"/>
              <a:t>原始</a:t>
            </a:r>
            <a:r>
              <a:rPr lang="zh-CN" altLang="en-US" sz="2800" dirty="0" smtClean="0"/>
              <a:t>图片经变换得到</a:t>
            </a:r>
            <a:endParaRPr lang="en-US" altLang="zh-CN" sz="2800" dirty="0" smtClean="0"/>
          </a:p>
          <a:p>
            <a:pPr algn="ctr"/>
            <a:r>
              <a:rPr lang="en-US" altLang="zh-CN" sz="2800" dirty="0" smtClean="0"/>
              <a:t>feature map</a:t>
            </a:r>
            <a:endParaRPr lang="zh-CN" altLang="en-US" sz="2800" dirty="0"/>
          </a:p>
        </p:txBody>
      </p:sp>
      <p:sp>
        <p:nvSpPr>
          <p:cNvPr id="14" name="文本框 13"/>
          <p:cNvSpPr txBox="1"/>
          <p:nvPr/>
        </p:nvSpPr>
        <p:spPr>
          <a:xfrm>
            <a:off x="2605643" y="3315462"/>
            <a:ext cx="2221952" cy="1384995"/>
          </a:xfrm>
          <a:prstGeom prst="rect">
            <a:avLst/>
          </a:prstGeom>
          <a:noFill/>
        </p:spPr>
        <p:txBody>
          <a:bodyPr wrap="square" rtlCol="0">
            <a:spAutoFit/>
          </a:bodyPr>
          <a:lstStyle/>
          <a:p>
            <a:pPr algn="ctr"/>
            <a:r>
              <a:rPr lang="zh-CN" altLang="en-US" sz="2800" dirty="0" smtClean="0"/>
              <a:t>保持提取特征的网络的参数不变</a:t>
            </a:r>
            <a:endParaRPr lang="zh-CN" altLang="en-US" sz="2800" dirty="0"/>
          </a:p>
        </p:txBody>
      </p:sp>
      <p:sp>
        <p:nvSpPr>
          <p:cNvPr id="15" name="文本框 14"/>
          <p:cNvSpPr txBox="1"/>
          <p:nvPr/>
        </p:nvSpPr>
        <p:spPr>
          <a:xfrm>
            <a:off x="4751395" y="3304657"/>
            <a:ext cx="2221952" cy="1815882"/>
          </a:xfrm>
          <a:prstGeom prst="rect">
            <a:avLst/>
          </a:prstGeom>
          <a:noFill/>
        </p:spPr>
        <p:txBody>
          <a:bodyPr wrap="square" rtlCol="0">
            <a:spAutoFit/>
          </a:bodyPr>
          <a:lstStyle/>
          <a:p>
            <a:pPr algn="ctr"/>
            <a:r>
              <a:rPr lang="zh-CN" altLang="en-US" sz="2800" dirty="0" smtClean="0"/>
              <a:t>任意输入（如噪声图）经变换得到</a:t>
            </a:r>
            <a:r>
              <a:rPr lang="en-US" altLang="zh-CN" sz="2800" dirty="0" smtClean="0"/>
              <a:t>feature map</a:t>
            </a:r>
            <a:endParaRPr lang="zh-CN" altLang="en-US" sz="2800" dirty="0"/>
          </a:p>
        </p:txBody>
      </p:sp>
      <p:sp>
        <p:nvSpPr>
          <p:cNvPr id="16" name="文本框 15"/>
          <p:cNvSpPr txBox="1"/>
          <p:nvPr/>
        </p:nvSpPr>
        <p:spPr>
          <a:xfrm>
            <a:off x="6672240" y="3315462"/>
            <a:ext cx="2487696" cy="954107"/>
          </a:xfrm>
          <a:prstGeom prst="rect">
            <a:avLst/>
          </a:prstGeom>
          <a:noFill/>
        </p:spPr>
        <p:txBody>
          <a:bodyPr wrap="square" rtlCol="0">
            <a:spAutoFit/>
          </a:bodyPr>
          <a:lstStyle/>
          <a:p>
            <a:pPr algn="ctr"/>
            <a:r>
              <a:rPr lang="zh-CN" altLang="en-US" sz="2800" dirty="0"/>
              <a:t>定义</a:t>
            </a:r>
            <a:r>
              <a:rPr lang="zh-CN" altLang="en-US" sz="2800" dirty="0" smtClean="0"/>
              <a:t>损失函数计算差异</a:t>
            </a:r>
            <a:endParaRPr lang="zh-CN" altLang="en-US" sz="2800" dirty="0"/>
          </a:p>
        </p:txBody>
      </p:sp>
      <p:sp>
        <p:nvSpPr>
          <p:cNvPr id="18" name="文本框 17"/>
          <p:cNvSpPr txBox="1"/>
          <p:nvPr/>
        </p:nvSpPr>
        <p:spPr>
          <a:xfrm>
            <a:off x="8996778" y="3315462"/>
            <a:ext cx="2464001" cy="954107"/>
          </a:xfrm>
          <a:prstGeom prst="rect">
            <a:avLst/>
          </a:prstGeom>
          <a:noFill/>
        </p:spPr>
        <p:txBody>
          <a:bodyPr wrap="square" rtlCol="0">
            <a:spAutoFit/>
          </a:bodyPr>
          <a:lstStyle/>
          <a:p>
            <a:pPr algn="ctr"/>
            <a:r>
              <a:rPr lang="zh-CN" altLang="en-US" sz="2800" dirty="0" smtClean="0"/>
              <a:t>用梯度下降法进行优化</a:t>
            </a:r>
            <a:endParaRPr lang="zh-CN" altLang="en-US" sz="2800" dirty="0"/>
          </a:p>
        </p:txBody>
      </p:sp>
    </p:spTree>
    <p:extLst>
      <p:ext uri="{BB962C8B-B14F-4D97-AF65-F5344CB8AC3E}">
        <p14:creationId xmlns:p14="http://schemas.microsoft.com/office/powerpoint/2010/main" val="1496383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t>2.</a:t>
            </a:r>
            <a:r>
              <a:rPr lang="zh-CN" altLang="en-US" dirty="0" smtClean="0"/>
              <a:t>实现细节</a:t>
            </a:r>
            <a:endParaRPr lang="zh-CN" alt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1091477" y="1517438"/>
                <a:ext cx="5572559" cy="3887987"/>
              </a:xfrm>
              <a:prstGeom prst="rect">
                <a:avLst/>
              </a:prstGeom>
              <a:noFill/>
            </p:spPr>
            <p:txBody>
              <a:bodyPr wrap="square" rtlCol="0">
                <a:spAutoFit/>
              </a:bodyPr>
              <a:lstStyle/>
              <a:p>
                <a:pPr>
                  <a:lnSpc>
                    <a:spcPct val="150000"/>
                  </a:lnSpc>
                </a:pPr>
                <a:r>
                  <a:rPr lang="en-US" altLang="zh-CN" sz="3200" b="1" dirty="0" smtClean="0">
                    <a:latin typeface="宋体" panose="02010600030101010101" pitchFamily="2" charset="-122"/>
                    <a:ea typeface="宋体" panose="02010600030101010101" pitchFamily="2" charset="-122"/>
                  </a:rPr>
                  <a:t>(3)</a:t>
                </a:r>
                <a:r>
                  <a:rPr lang="zh-CN" altLang="en-US" sz="3200" b="1" dirty="0" smtClean="0">
                    <a:latin typeface="宋体" panose="02010600030101010101" pitchFamily="2" charset="-122"/>
                    <a:ea typeface="宋体" panose="02010600030101010101" pitchFamily="2" charset="-122"/>
                  </a:rPr>
                  <a:t>内容提取</a:t>
                </a:r>
                <a:endParaRPr lang="en-US" altLang="zh-CN" sz="3200" b="1" dirty="0" smtClean="0">
                  <a:latin typeface="宋体" panose="02010600030101010101" pitchFamily="2" charset="-122"/>
                  <a:ea typeface="宋体" panose="02010600030101010101" pitchFamily="2" charset="-122"/>
                </a:endParaRPr>
              </a:p>
              <a:p>
                <a:pPr marL="514350" indent="-514350">
                  <a:lnSpc>
                    <a:spcPct val="150000"/>
                  </a:lnSpc>
                  <a:buAutoNum type="alphaLcPeriod"/>
                </a:pPr>
                <a:r>
                  <a:rPr lang="zh-CN" altLang="en-US" sz="2800" dirty="0" smtClean="0">
                    <a:latin typeface="宋体" panose="02010600030101010101" pitchFamily="2" charset="-122"/>
                    <a:ea typeface="宋体" panose="02010600030101010101" pitchFamily="2" charset="-122"/>
                  </a:rPr>
                  <a:t>定义损失函数</a:t>
                </a:r>
                <a:endParaRPr lang="en-US" altLang="zh-CN" sz="2800" dirty="0" smtClean="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𝐿</m:t>
                          </m:r>
                        </m:e>
                        <m:sub>
                          <m:r>
                            <a:rPr lang="zh-CN" altLang="en-US" sz="2000" i="1">
                              <a:latin typeface="Cambria Math" panose="02040503050406030204" pitchFamily="18" charset="0"/>
                            </a:rPr>
                            <m:t>𝑐𝑜𝑛𝑡𝑒𝑛𝑡</m:t>
                          </m:r>
                        </m:sub>
                      </m:sSub>
                      <m:r>
                        <a:rPr lang="zh-CN" altLang="en-US" sz="2000">
                          <a:latin typeface="Cambria Math" panose="02040503050406030204" pitchFamily="18" charset="0"/>
                        </a:rPr>
                        <m:t>(</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𝑝</m:t>
                          </m:r>
                        </m:e>
                      </m:acc>
                      <m:r>
                        <a:rPr lang="zh-CN" altLang="en-US" sz="2000">
                          <a:latin typeface="Cambria Math" panose="02040503050406030204" pitchFamily="18" charset="0"/>
                        </a:rPr>
                        <m:t>,</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r>
                        <a:rPr lang="zh-CN" altLang="en-US" sz="2000">
                          <a:latin typeface="Cambria Math" panose="02040503050406030204" pitchFamily="18" charset="0"/>
                        </a:rPr>
                        <m:t>,</m:t>
                      </m:r>
                      <m:r>
                        <a:rPr lang="zh-CN" altLang="en-US" sz="2000" i="1">
                          <a:latin typeface="Cambria Math" panose="02040503050406030204" pitchFamily="18" charset="0"/>
                        </a:rPr>
                        <m:t>𝑙</m:t>
                      </m:r>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a:latin typeface="Cambria Math" panose="02040503050406030204" pitchFamily="18" charset="0"/>
                            </a:rPr>
                            <m:t>2</m:t>
                          </m:r>
                        </m:den>
                      </m:f>
                      <m:nary>
                        <m:naryPr>
                          <m:chr m:val="∑"/>
                          <m:limLoc m:val="undOvr"/>
                          <m:grow m:val="on"/>
                          <m:supHide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𝑖</m:t>
                          </m:r>
                          <m:r>
                            <a:rPr lang="zh-CN" altLang="en-US" sz="2000">
                              <a:latin typeface="Cambria Math" panose="02040503050406030204" pitchFamily="18" charset="0"/>
                            </a:rPr>
                            <m:t>,</m:t>
                          </m:r>
                          <m:r>
                            <a:rPr lang="zh-CN" altLang="en-US" sz="2000" i="1">
                              <a:latin typeface="Cambria Math" panose="02040503050406030204" pitchFamily="18" charset="0"/>
                            </a:rPr>
                            <m:t>𝑗</m:t>
                          </m:r>
                        </m:sub>
                        <m:sup/>
                        <m:e>
                          <m:sSup>
                            <m:sSupPr>
                              <m:ctrlPr>
                                <a:rPr lang="zh-CN" altLang="en-US" sz="2000" i="1">
                                  <a:latin typeface="Cambria Math" panose="02040503050406030204" pitchFamily="18" charset="0"/>
                                </a:rPr>
                              </m:ctrlPr>
                            </m:sSupPr>
                            <m:e>
                              <m:d>
                                <m:dPr>
                                  <m:ctrlPr>
                                    <a:rPr lang="zh-CN" altLang="en-US" sz="2000" i="1">
                                      <a:latin typeface="Cambria Math" panose="02040503050406030204" pitchFamily="18" charset="0"/>
                                    </a:rPr>
                                  </m:ctrlPr>
                                </m:dPr>
                                <m:e>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𝐹</m:t>
                                      </m:r>
                                    </m:e>
                                    <m:sub>
                                      <m:r>
                                        <a:rPr lang="zh-CN" altLang="en-US" sz="2000" i="1">
                                          <a:latin typeface="Cambria Math" panose="02040503050406030204" pitchFamily="18" charset="0"/>
                                        </a:rPr>
                                        <m:t>𝑖𝑗</m:t>
                                      </m:r>
                                    </m:sub>
                                    <m:sup>
                                      <m:r>
                                        <a:rPr lang="zh-CN" altLang="en-US" sz="2000" i="1">
                                          <a:latin typeface="Cambria Math" panose="02040503050406030204" pitchFamily="18" charset="0"/>
                                        </a:rPr>
                                        <m:t>𝑙</m:t>
                                      </m:r>
                                    </m:sup>
                                  </m:sSubSup>
                                  <m:r>
                                    <a:rPr lang="zh-CN" altLang="en-US" sz="2000">
                                      <a:latin typeface="Cambria Math" panose="02040503050406030204" pitchFamily="18" charset="0"/>
                                    </a:rPr>
                                    <m:t>−</m:t>
                                  </m:r>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𝑃</m:t>
                                      </m:r>
                                    </m:e>
                                    <m:sub>
                                      <m:r>
                                        <a:rPr lang="zh-CN" altLang="en-US" sz="2000" i="1">
                                          <a:latin typeface="Cambria Math" panose="02040503050406030204" pitchFamily="18" charset="0"/>
                                        </a:rPr>
                                        <m:t>𝑖𝑗</m:t>
                                      </m:r>
                                    </m:sub>
                                    <m:sup>
                                      <m:r>
                                        <a:rPr lang="zh-CN" altLang="en-US" sz="2000" i="1">
                                          <a:latin typeface="Cambria Math" panose="02040503050406030204" pitchFamily="18" charset="0"/>
                                        </a:rPr>
                                        <m:t>𝑙</m:t>
                                      </m:r>
                                    </m:sup>
                                  </m:sSubSup>
                                </m:e>
                              </m:d>
                            </m:e>
                            <m:sup>
                              <m:r>
                                <a:rPr lang="zh-CN" altLang="en-US" sz="2000">
                                  <a:latin typeface="Cambria Math" panose="02040503050406030204" pitchFamily="18" charset="0"/>
                                </a:rPr>
                                <m:t>2</m:t>
                              </m:r>
                            </m:sup>
                          </m:sSup>
                        </m:e>
                      </m:nary>
                    </m:oMath>
                  </m:oMathPara>
                </a14:m>
                <a:endParaRPr lang="en-US" altLang="zh-CN" sz="2800" dirty="0" smtClean="0">
                  <a:latin typeface="宋体" panose="02010600030101010101" pitchFamily="2" charset="-122"/>
                  <a:ea typeface="宋体" panose="02010600030101010101" pitchFamily="2" charset="-122"/>
                </a:endParaRPr>
              </a:p>
              <a:p>
                <a:pPr marL="514350" indent="-514350">
                  <a:lnSpc>
                    <a:spcPct val="150000"/>
                  </a:lnSpc>
                  <a:buFont typeface="+mj-lt"/>
                  <a:buAutoNum type="alphaLcPeriod" startAt="2"/>
                </a:pPr>
                <a:r>
                  <a:rPr lang="zh-CN" altLang="en-US" sz="2800" dirty="0">
                    <a:latin typeface="宋体" panose="02010600030101010101" pitchFamily="2" charset="-122"/>
                    <a:ea typeface="宋体" panose="02010600030101010101" pitchFamily="2" charset="-122"/>
                  </a:rPr>
                  <a:t>求偏导</a:t>
                </a:r>
                <a:endParaRPr lang="en-US" altLang="zh-CN" sz="2800" dirty="0" smtClean="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f>
                        <m:fPr>
                          <m:ctrlPr>
                            <a:rPr lang="zh-CN" altLang="en-US" sz="2000" i="1">
                              <a:latin typeface="Cambria Math" panose="02040503050406030204" pitchFamily="18" charset="0"/>
                            </a:rPr>
                          </m:ctrlPr>
                        </m:fPr>
                        <m:num>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𝐿</m:t>
                              </m:r>
                            </m:e>
                            <m:sub>
                              <m:r>
                                <a:rPr lang="zh-CN" altLang="en-US" sz="2000" i="1">
                                  <a:latin typeface="Cambria Math" panose="02040503050406030204" pitchFamily="18" charset="0"/>
                                </a:rPr>
                                <m:t>𝑐𝑜𝑛𝑡𝑒𝑛𝑡</m:t>
                              </m:r>
                            </m:sub>
                          </m:sSub>
                        </m:num>
                        <m:den>
                          <m:r>
                            <a:rPr lang="zh-CN" altLang="en-US" sz="2000">
                              <a:latin typeface="Cambria Math" panose="02040503050406030204" pitchFamily="18" charset="0"/>
                            </a:rPr>
                            <m:t>𝜕</m:t>
                          </m:r>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𝐹</m:t>
                              </m:r>
                            </m:e>
                            <m:sub>
                              <m:r>
                                <a:rPr lang="zh-CN" altLang="en-US" sz="2000" i="1">
                                  <a:latin typeface="Cambria Math" panose="02040503050406030204" pitchFamily="18" charset="0"/>
                                </a:rPr>
                                <m:t>𝑖𝑗</m:t>
                              </m:r>
                            </m:sub>
                            <m:sup>
                              <m:r>
                                <a:rPr lang="zh-CN" altLang="en-US" sz="2000" i="1">
                                  <a:latin typeface="Cambria Math" panose="02040503050406030204" pitchFamily="18" charset="0"/>
                                </a:rPr>
                                <m:t>𝑙</m:t>
                              </m:r>
                            </m:sup>
                          </m:sSubSup>
                        </m:den>
                      </m:f>
                      <m:r>
                        <a:rPr lang="zh-CN" altLang="en-US" sz="2000">
                          <a:latin typeface="Cambria Math" panose="02040503050406030204" pitchFamily="18" charset="0"/>
                        </a:rPr>
                        <m:t>=</m:t>
                      </m:r>
                      <m:d>
                        <m:dPr>
                          <m:begChr m:val="{"/>
                          <m:endChr m:val=""/>
                          <m:ctrlPr>
                            <a:rPr lang="zh-CN" altLang="en-US" sz="2000" i="1">
                              <a:latin typeface="Cambria Math" panose="02040503050406030204" pitchFamily="18" charset="0"/>
                            </a:rPr>
                          </m:ctrlPr>
                        </m:dPr>
                        <m:e>
                          <m:m>
                            <m:mPr>
                              <m:mcs>
                                <m:mc>
                                  <m:mcPr>
                                    <m:count m:val="2"/>
                                    <m:mcJc m:val="center"/>
                                  </m:mcPr>
                                </m:mc>
                              </m:mcs>
                              <m:ctrlPr>
                                <a:rPr lang="zh-CN" altLang="en-US" sz="2000" i="1">
                                  <a:latin typeface="Cambria Math" panose="02040503050406030204" pitchFamily="18" charset="0"/>
                                </a:rPr>
                              </m:ctrlPr>
                            </m:mPr>
                            <m:mr>
                              <m:e>
                                <m:sSub>
                                  <m:sSubPr>
                                    <m:ctrlPr>
                                      <a:rPr lang="zh-CN" altLang="en-US" sz="2000" i="1">
                                        <a:latin typeface="Cambria Math" panose="02040503050406030204" pitchFamily="18" charset="0"/>
                                      </a:rPr>
                                    </m:ctrlPr>
                                  </m:sSubPr>
                                  <m:e>
                                    <m:d>
                                      <m:dPr>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𝐹</m:t>
                                            </m:r>
                                          </m:e>
                                          <m:sup>
                                            <m:r>
                                              <a:rPr lang="zh-CN" altLang="en-US" sz="2000" i="1">
                                                <a:latin typeface="Cambria Math" panose="02040503050406030204" pitchFamily="18" charset="0"/>
                                              </a:rPr>
                                              <m:t>𝑙</m:t>
                                            </m:r>
                                          </m:sup>
                                        </m:sSup>
                                        <m:r>
                                          <a:rPr lang="zh-CN" altLang="en-US" sz="200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𝑃</m:t>
                                            </m:r>
                                          </m:e>
                                          <m:sup>
                                            <m:r>
                                              <a:rPr lang="zh-CN" altLang="en-US" sz="2000" i="1">
                                                <a:latin typeface="Cambria Math" panose="02040503050406030204" pitchFamily="18" charset="0"/>
                                              </a:rPr>
                                              <m:t>𝑙</m:t>
                                            </m:r>
                                          </m:sup>
                                        </m:sSup>
                                      </m:e>
                                    </m:d>
                                  </m:e>
                                  <m:sub>
                                    <m:r>
                                      <a:rPr lang="zh-CN" altLang="en-US" sz="2000" i="1">
                                        <a:latin typeface="Cambria Math" panose="02040503050406030204" pitchFamily="18" charset="0"/>
                                      </a:rPr>
                                      <m:t>𝑖𝑗</m:t>
                                    </m:r>
                                  </m:sub>
                                </m:sSub>
                              </m:e>
                              <m:e>
                                <m:r>
                                  <a:rPr lang="zh-CN" altLang="en-US" sz="2000" i="1">
                                    <a:latin typeface="Cambria Math" panose="02040503050406030204" pitchFamily="18" charset="0"/>
                                  </a:rPr>
                                  <m:t>𝑖𝑓</m:t>
                                </m:r>
                                <m:d>
                                  <m:dPr>
                                    <m:ctrlPr>
                                      <a:rPr lang="zh-CN" altLang="en-US" sz="2000" i="1">
                                        <a:latin typeface="Cambria Math" panose="02040503050406030204" pitchFamily="18" charset="0"/>
                                      </a:rPr>
                                    </m:ctrlPr>
                                  </m:dPr>
                                  <m:e>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𝐹</m:t>
                                        </m:r>
                                      </m:e>
                                      <m:sub>
                                        <m:r>
                                          <a:rPr lang="zh-CN" altLang="en-US" sz="2000" i="1">
                                            <a:latin typeface="Cambria Math" panose="02040503050406030204" pitchFamily="18" charset="0"/>
                                          </a:rPr>
                                          <m:t>𝑖𝑗</m:t>
                                        </m:r>
                                      </m:sub>
                                      <m:sup>
                                        <m:r>
                                          <a:rPr lang="zh-CN" altLang="en-US" sz="2000" i="1">
                                            <a:latin typeface="Cambria Math" panose="02040503050406030204" pitchFamily="18" charset="0"/>
                                          </a:rPr>
                                          <m:t>𝑙</m:t>
                                        </m:r>
                                      </m:sup>
                                    </m:sSubSup>
                                    <m:r>
                                      <a:rPr lang="zh-CN" altLang="en-US" sz="2000">
                                        <a:latin typeface="Cambria Math" panose="02040503050406030204" pitchFamily="18" charset="0"/>
                                      </a:rPr>
                                      <m:t>&gt;0</m:t>
                                    </m:r>
                                  </m:e>
                                </m:d>
                              </m:e>
                            </m:mr>
                            <m:mr>
                              <m:e>
                                <m:r>
                                  <a:rPr lang="zh-CN" altLang="en-US" sz="2000">
                                    <a:latin typeface="Cambria Math" panose="02040503050406030204" pitchFamily="18" charset="0"/>
                                  </a:rPr>
                                  <m:t>0</m:t>
                                </m:r>
                              </m:e>
                              <m:e>
                                <m:r>
                                  <a:rPr lang="zh-CN" altLang="en-US" sz="2000" i="1">
                                    <a:latin typeface="Cambria Math" panose="02040503050406030204" pitchFamily="18" charset="0"/>
                                  </a:rPr>
                                  <m:t>𝑖𝑓</m:t>
                                </m:r>
                                <m:d>
                                  <m:dPr>
                                    <m:ctrlPr>
                                      <a:rPr lang="zh-CN" altLang="en-US" sz="2000" i="1">
                                        <a:latin typeface="Cambria Math" panose="02040503050406030204" pitchFamily="18" charset="0"/>
                                      </a:rPr>
                                    </m:ctrlPr>
                                  </m:dPr>
                                  <m:e>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𝐹</m:t>
                                        </m:r>
                                      </m:e>
                                      <m:sub>
                                        <m:r>
                                          <a:rPr lang="zh-CN" altLang="en-US" sz="2000" i="1">
                                            <a:latin typeface="Cambria Math" panose="02040503050406030204" pitchFamily="18" charset="0"/>
                                          </a:rPr>
                                          <m:t>𝑖𝑗</m:t>
                                        </m:r>
                                      </m:sub>
                                      <m:sup>
                                        <m:r>
                                          <a:rPr lang="zh-CN" altLang="en-US" sz="2000" i="1">
                                            <a:latin typeface="Cambria Math" panose="02040503050406030204" pitchFamily="18" charset="0"/>
                                          </a:rPr>
                                          <m:t>𝑙</m:t>
                                        </m:r>
                                      </m:sup>
                                    </m:sSubSup>
                                    <m:r>
                                      <a:rPr lang="zh-CN" altLang="en-US" sz="2000">
                                        <a:latin typeface="Cambria Math" panose="02040503050406030204" pitchFamily="18" charset="0"/>
                                      </a:rPr>
                                      <m:t>&lt;0</m:t>
                                    </m:r>
                                  </m:e>
                                </m:d>
                              </m:e>
                            </m:mr>
                          </m:m>
                        </m:e>
                      </m:d>
                    </m:oMath>
                  </m:oMathPara>
                </a14:m>
                <a:endParaRPr lang="zh-CN" altLang="en-US"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091477" y="1517438"/>
                <a:ext cx="5572559" cy="3887987"/>
              </a:xfrm>
              <a:prstGeom prst="rect">
                <a:avLst/>
              </a:prstGeom>
              <a:blipFill>
                <a:blip r:embed="rId2"/>
                <a:stretch>
                  <a:fillRect l="-2735"/>
                </a:stretch>
              </a:blipFill>
            </p:spPr>
            <p:txBody>
              <a:bodyPr/>
              <a:lstStyle/>
              <a:p>
                <a:r>
                  <a:rPr lang="zh-CN" altLang="en-US">
                    <a:noFill/>
                  </a:rPr>
                  <a:t> </a:t>
                </a:r>
              </a:p>
            </p:txBody>
          </p:sp>
        </mc:Fallback>
      </mc:AlternateContent>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827" y="2102644"/>
            <a:ext cx="5091561" cy="3718555"/>
          </a:xfrm>
          <a:prstGeom prst="rect">
            <a:avLst/>
          </a:prstGeom>
        </p:spPr>
      </p:pic>
    </p:spTree>
    <p:extLst>
      <p:ext uri="{BB962C8B-B14F-4D97-AF65-F5344CB8AC3E}">
        <p14:creationId xmlns:p14="http://schemas.microsoft.com/office/powerpoint/2010/main" val="2053912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t>2.</a:t>
            </a:r>
            <a:r>
              <a:rPr lang="zh-CN" altLang="en-US" dirty="0" smtClean="0"/>
              <a:t>实现细节</a:t>
            </a:r>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1163781" y="1427019"/>
                <a:ext cx="6941128" cy="5035289"/>
              </a:xfrm>
              <a:prstGeom prst="rect">
                <a:avLst/>
              </a:prstGeom>
              <a:noFill/>
            </p:spPr>
            <p:txBody>
              <a:bodyPr wrap="square" rtlCol="0">
                <a:spAutoFit/>
              </a:bodyPr>
              <a:lstStyle/>
              <a:p>
                <a:pPr>
                  <a:lnSpc>
                    <a:spcPct val="150000"/>
                  </a:lnSpc>
                </a:pPr>
                <a:r>
                  <a:rPr lang="en-US" altLang="zh-CN" sz="3200" b="1" dirty="0" smtClean="0">
                    <a:latin typeface="宋体" panose="02010600030101010101" pitchFamily="2" charset="-122"/>
                    <a:ea typeface="宋体" panose="02010600030101010101" pitchFamily="2" charset="-122"/>
                  </a:rPr>
                  <a:t>(4)</a:t>
                </a:r>
                <a:r>
                  <a:rPr lang="zh-CN" altLang="en-US" sz="3200" b="1" dirty="0" smtClean="0">
                    <a:latin typeface="宋体" panose="02010600030101010101" pitchFamily="2" charset="-122"/>
                    <a:ea typeface="宋体" panose="02010600030101010101" pitchFamily="2" charset="-122"/>
                  </a:rPr>
                  <a:t>风格表示</a:t>
                </a:r>
                <a:endParaRPr lang="en-US" altLang="zh-CN" sz="3200" b="1" dirty="0" smtClean="0">
                  <a:latin typeface="宋体" panose="02010600030101010101" pitchFamily="2" charset="-122"/>
                  <a:ea typeface="宋体" panose="02010600030101010101" pitchFamily="2" charset="-122"/>
                </a:endParaRPr>
              </a:p>
              <a:p>
                <a:pPr marL="342900" indent="-342900">
                  <a:lnSpc>
                    <a:spcPct val="150000"/>
                  </a:lnSpc>
                  <a:buFont typeface="+mj-lt"/>
                  <a:buAutoNum type="alphaLcPeriod"/>
                </a:pPr>
                <a:r>
                  <a:rPr lang="en-US" altLang="zh-CN" sz="2800" dirty="0" smtClean="0">
                    <a:latin typeface="宋体" panose="02010600030101010101" pitchFamily="2" charset="-122"/>
                    <a:ea typeface="宋体" panose="02010600030101010101" pitchFamily="2" charset="-122"/>
                  </a:rPr>
                  <a:t>Gram</a:t>
                </a:r>
                <a:r>
                  <a:rPr lang="zh-CN" altLang="en-US" sz="2800" dirty="0" smtClean="0">
                    <a:latin typeface="宋体" panose="02010600030101010101" pitchFamily="2" charset="-122"/>
                    <a:ea typeface="宋体" panose="02010600030101010101" pitchFamily="2" charset="-122"/>
                  </a:rPr>
                  <a:t>矩阵 </a:t>
                </a:r>
                <a14:m>
                  <m:oMath xmlns:m="http://schemas.openxmlformats.org/officeDocument/2006/math">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𝐺</m:t>
                        </m:r>
                      </m:e>
                      <m:sub>
                        <m:r>
                          <a:rPr lang="zh-CN" altLang="en-US" sz="2000" i="1">
                            <a:latin typeface="Cambria Math" panose="02040503050406030204" pitchFamily="18" charset="0"/>
                          </a:rPr>
                          <m:t>𝑖𝑗</m:t>
                        </m:r>
                      </m:sub>
                      <m:sup>
                        <m:r>
                          <a:rPr lang="zh-CN" altLang="en-US" sz="2000" i="1">
                            <a:latin typeface="Cambria Math" panose="02040503050406030204" pitchFamily="18" charset="0"/>
                          </a:rPr>
                          <m:t>𝑙</m:t>
                        </m:r>
                      </m:sup>
                    </m:sSubSup>
                    <m:r>
                      <a:rPr lang="zh-CN" altLang="en-US" sz="2000">
                        <a:latin typeface="Cambria Math" panose="02040503050406030204" pitchFamily="18" charset="0"/>
                      </a:rPr>
                      <m:t>=</m:t>
                    </m:r>
                    <m:nary>
                      <m:naryPr>
                        <m:chr m:val="∑"/>
                        <m:limLoc m:val="undOvr"/>
                        <m:grow m:val="on"/>
                        <m:supHide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𝑘</m:t>
                        </m:r>
                      </m:sub>
                      <m:sup/>
                      <m:e>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𝐹</m:t>
                            </m:r>
                          </m:e>
                          <m:sub>
                            <m:r>
                              <a:rPr lang="zh-CN" altLang="en-US" sz="2000" i="1">
                                <a:latin typeface="Cambria Math" panose="02040503050406030204" pitchFamily="18" charset="0"/>
                              </a:rPr>
                              <m:t>𝑖𝑘</m:t>
                            </m:r>
                          </m:sub>
                          <m:sup>
                            <m:r>
                              <a:rPr lang="zh-CN" altLang="en-US" sz="2000" i="1">
                                <a:latin typeface="Cambria Math" panose="02040503050406030204" pitchFamily="18" charset="0"/>
                              </a:rPr>
                              <m:t>𝑙</m:t>
                            </m:r>
                          </m:sup>
                        </m:sSubSup>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𝐹</m:t>
                            </m:r>
                          </m:e>
                          <m:sub>
                            <m:r>
                              <a:rPr lang="zh-CN" altLang="en-US" sz="2000" i="1">
                                <a:latin typeface="Cambria Math" panose="02040503050406030204" pitchFamily="18" charset="0"/>
                              </a:rPr>
                              <m:t>𝑗𝑘</m:t>
                            </m:r>
                          </m:sub>
                          <m:sup>
                            <m:r>
                              <a:rPr lang="zh-CN" altLang="en-US" sz="2000" i="1">
                                <a:latin typeface="Cambria Math" panose="02040503050406030204" pitchFamily="18" charset="0"/>
                              </a:rPr>
                              <m:t>𝑙</m:t>
                            </m:r>
                          </m:sup>
                        </m:sSubSup>
                      </m:e>
                    </m:nary>
                  </m:oMath>
                </a14:m>
                <a:endParaRPr lang="en-US" altLang="zh-CN" sz="2000" dirty="0" smtClean="0">
                  <a:latin typeface="宋体" panose="02010600030101010101" pitchFamily="2" charset="-122"/>
                  <a:ea typeface="宋体" panose="02010600030101010101" pitchFamily="2" charset="-122"/>
                </a:endParaRPr>
              </a:p>
              <a:p>
                <a:pPr marL="342900" indent="-342900">
                  <a:lnSpc>
                    <a:spcPct val="150000"/>
                  </a:lnSpc>
                  <a:buFont typeface="+mj-lt"/>
                  <a:buAutoNum type="alphaLcPeriod"/>
                </a:pPr>
                <a:r>
                  <a:rPr lang="zh-CN" altLang="en-US" sz="2800" dirty="0" smtClean="0">
                    <a:latin typeface="宋体" panose="02010600030101010101" pitchFamily="2" charset="-122"/>
                    <a:ea typeface="宋体" panose="02010600030101010101" pitchFamily="2" charset="-122"/>
                  </a:rPr>
                  <a:t>定义损失函数</a:t>
                </a:r>
                <a:endParaRPr lang="en-US" altLang="zh-CN" sz="2800" dirty="0">
                  <a:latin typeface="宋体" panose="02010600030101010101" pitchFamily="2" charset="-122"/>
                  <a:ea typeface="宋体" panose="02010600030101010101" pitchFamily="2" charset="-122"/>
                </a:endParaRPr>
              </a:p>
              <a:p>
                <a:pPr>
                  <a:lnSpc>
                    <a:spcPct val="150000"/>
                  </a:lnSpc>
                </a:pPr>
                <a:r>
                  <a:rPr lang="en-US" altLang="zh-CN" sz="2000" b="0" dirty="0" smtClean="0"/>
                  <a:t>   </a:t>
                </a:r>
                <a14:m>
                  <m:oMath xmlns:m="http://schemas.openxmlformats.org/officeDocument/2006/math">
                    <m:r>
                      <a:rPr lang="en-US" altLang="zh-CN" sz="2000" b="0" i="1" smtClean="0">
                        <a:latin typeface="Cambria Math" panose="02040503050406030204" pitchFamily="18" charset="0"/>
                      </a:rPr>
                      <m:t>   </m:t>
                    </m:r>
                    <m:sSub>
                      <m:sSubPr>
                        <m:ctrlPr>
                          <a:rPr lang="zh-CN" altLang="en-US" sz="2000" i="1">
                            <a:latin typeface="Cambria Math" panose="02040503050406030204" pitchFamily="18" charset="0"/>
                          </a:rPr>
                        </m:ctrlPr>
                      </m:sSubPr>
                      <m:e>
                        <m:r>
                          <a:rPr lang="en-US" altLang="zh-CN" sz="2000" b="0" i="1" smtClean="0">
                            <a:latin typeface="Cambria Math" panose="02040503050406030204" pitchFamily="18" charset="0"/>
                          </a:rPr>
                          <m:t> </m:t>
                        </m:r>
                        <m:r>
                          <a:rPr lang="zh-CN" altLang="en-US" sz="2000" i="1">
                            <a:latin typeface="Cambria Math" panose="02040503050406030204" pitchFamily="18" charset="0"/>
                          </a:rPr>
                          <m:t>𝐸</m:t>
                        </m:r>
                      </m:e>
                      <m:sub>
                        <m:r>
                          <a:rPr lang="zh-CN" altLang="en-US" sz="2000" i="1">
                            <a:latin typeface="Cambria Math" panose="02040503050406030204" pitchFamily="18" charset="0"/>
                          </a:rPr>
                          <m:t>𝑙</m:t>
                        </m:r>
                      </m:sub>
                    </m:s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a:latin typeface="Cambria Math" panose="02040503050406030204" pitchFamily="18" charset="0"/>
                          </a:rPr>
                          <m:t>4</m:t>
                        </m:r>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𝑁</m:t>
                            </m:r>
                          </m:e>
                          <m:sub>
                            <m:r>
                              <a:rPr lang="zh-CN" altLang="en-US" sz="2000" i="1">
                                <a:latin typeface="Cambria Math" panose="02040503050406030204" pitchFamily="18" charset="0"/>
                              </a:rPr>
                              <m:t>𝑙</m:t>
                            </m:r>
                          </m:sub>
                          <m:sup>
                            <m:r>
                              <a:rPr lang="zh-CN" altLang="en-US" sz="2000">
                                <a:latin typeface="Cambria Math" panose="02040503050406030204" pitchFamily="18" charset="0"/>
                              </a:rPr>
                              <m:t>2</m:t>
                            </m:r>
                          </m:sup>
                        </m:sSubSup>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𝑀</m:t>
                            </m:r>
                          </m:e>
                          <m:sub>
                            <m:r>
                              <a:rPr lang="zh-CN" altLang="en-US" sz="2000" i="1">
                                <a:latin typeface="Cambria Math" panose="02040503050406030204" pitchFamily="18" charset="0"/>
                              </a:rPr>
                              <m:t>𝑙</m:t>
                            </m:r>
                          </m:sub>
                          <m:sup>
                            <m:r>
                              <a:rPr lang="zh-CN" altLang="en-US" sz="2000">
                                <a:latin typeface="Cambria Math" panose="02040503050406030204" pitchFamily="18" charset="0"/>
                              </a:rPr>
                              <m:t>2</m:t>
                            </m:r>
                          </m:sup>
                        </m:sSubSup>
                      </m:den>
                    </m:f>
                    <m:nary>
                      <m:naryPr>
                        <m:chr m:val="∑"/>
                        <m:limLoc m:val="undOvr"/>
                        <m:grow m:val="on"/>
                        <m:supHide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𝑖</m:t>
                        </m:r>
                        <m:r>
                          <a:rPr lang="zh-CN" altLang="en-US" sz="2000">
                            <a:latin typeface="Cambria Math" panose="02040503050406030204" pitchFamily="18" charset="0"/>
                          </a:rPr>
                          <m:t>,</m:t>
                        </m:r>
                        <m:r>
                          <a:rPr lang="zh-CN" altLang="en-US" sz="2000" i="1">
                            <a:latin typeface="Cambria Math" panose="02040503050406030204" pitchFamily="18" charset="0"/>
                          </a:rPr>
                          <m:t>𝑗</m:t>
                        </m:r>
                      </m:sub>
                      <m:sup/>
                      <m:e>
                        <m:sSup>
                          <m:sSupPr>
                            <m:ctrlPr>
                              <a:rPr lang="zh-CN" altLang="en-US" sz="2000" i="1">
                                <a:latin typeface="Cambria Math" panose="02040503050406030204" pitchFamily="18" charset="0"/>
                              </a:rPr>
                            </m:ctrlPr>
                          </m:sSupPr>
                          <m:e>
                            <m:d>
                              <m:dPr>
                                <m:ctrlPr>
                                  <a:rPr lang="zh-CN" altLang="en-US" sz="2000" i="1">
                                    <a:latin typeface="Cambria Math" panose="02040503050406030204" pitchFamily="18" charset="0"/>
                                  </a:rPr>
                                </m:ctrlPr>
                              </m:dPr>
                              <m:e>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𝐺</m:t>
                                    </m:r>
                                  </m:e>
                                  <m:sub>
                                    <m:r>
                                      <a:rPr lang="zh-CN" altLang="en-US" sz="2000" i="1">
                                        <a:latin typeface="Cambria Math" panose="02040503050406030204" pitchFamily="18" charset="0"/>
                                      </a:rPr>
                                      <m:t>𝑖</m:t>
                                    </m:r>
                                    <m:r>
                                      <a:rPr lang="zh-CN" altLang="en-US" sz="2000">
                                        <a:latin typeface="Cambria Math" panose="02040503050406030204" pitchFamily="18" charset="0"/>
                                      </a:rPr>
                                      <m:t>,</m:t>
                                    </m:r>
                                    <m:r>
                                      <a:rPr lang="zh-CN" altLang="en-US" sz="2000" i="1">
                                        <a:latin typeface="Cambria Math" panose="02040503050406030204" pitchFamily="18" charset="0"/>
                                      </a:rPr>
                                      <m:t>𝑗</m:t>
                                    </m:r>
                                  </m:sub>
                                  <m:sup>
                                    <m:r>
                                      <a:rPr lang="zh-CN" altLang="en-US" sz="2000" i="1">
                                        <a:latin typeface="Cambria Math" panose="02040503050406030204" pitchFamily="18" charset="0"/>
                                      </a:rPr>
                                      <m:t>𝑙</m:t>
                                    </m:r>
                                  </m:sup>
                                </m:sSubSup>
                                <m:r>
                                  <a:rPr lang="zh-CN" altLang="en-US" sz="2000">
                                    <a:latin typeface="Cambria Math" panose="02040503050406030204" pitchFamily="18" charset="0"/>
                                  </a:rPr>
                                  <m:t>−</m:t>
                                </m:r>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𝐴</m:t>
                                    </m:r>
                                  </m:e>
                                  <m:sub>
                                    <m:r>
                                      <a:rPr lang="zh-CN" altLang="en-US" sz="2000" i="1">
                                        <a:latin typeface="Cambria Math" panose="02040503050406030204" pitchFamily="18" charset="0"/>
                                      </a:rPr>
                                      <m:t>𝑖𝑗</m:t>
                                    </m:r>
                                  </m:sub>
                                  <m:sup>
                                    <m:r>
                                      <a:rPr lang="zh-CN" altLang="en-US" sz="2000" i="1">
                                        <a:latin typeface="Cambria Math" panose="02040503050406030204" pitchFamily="18" charset="0"/>
                                      </a:rPr>
                                      <m:t>𝑙</m:t>
                                    </m:r>
                                  </m:sup>
                                </m:sSubSup>
                              </m:e>
                            </m:d>
                          </m:e>
                          <m:sup>
                            <m:r>
                              <a:rPr lang="zh-CN" altLang="en-US" sz="2000">
                                <a:latin typeface="Cambria Math" panose="02040503050406030204" pitchFamily="18" charset="0"/>
                              </a:rPr>
                              <m:t>2</m:t>
                            </m:r>
                          </m:sup>
                        </m:sSup>
                      </m:e>
                    </m:nary>
                    <m:r>
                      <a:rPr lang="en-US" altLang="zh-CN" sz="2000" b="0" i="1" smtClean="0">
                        <a:latin typeface="Cambria Math" panose="02040503050406030204" pitchFamily="18" charset="0"/>
                      </a:rPr>
                      <m:t>     </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𝐿</m:t>
                        </m:r>
                      </m:e>
                      <m:sub>
                        <m:r>
                          <a:rPr lang="zh-CN" altLang="en-US" sz="2000" i="1">
                            <a:latin typeface="Cambria Math" panose="02040503050406030204" pitchFamily="18" charset="0"/>
                          </a:rPr>
                          <m:t>𝑠𝑡𝑦𝑙𝑒</m:t>
                        </m:r>
                      </m:sub>
                    </m:sSub>
                    <m:r>
                      <a:rPr lang="zh-CN" altLang="en-US" sz="2000">
                        <a:latin typeface="Cambria Math" panose="02040503050406030204" pitchFamily="18" charset="0"/>
                      </a:rPr>
                      <m:t>(</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𝑎</m:t>
                        </m:r>
                      </m:e>
                    </m:acc>
                    <m:r>
                      <a:rPr lang="zh-CN" altLang="en-US" sz="2000">
                        <a:latin typeface="Cambria Math" panose="02040503050406030204" pitchFamily="18" charset="0"/>
                      </a:rPr>
                      <m:t>,</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r>
                      <a:rPr lang="zh-CN" altLang="en-US" sz="2000">
                        <a:latin typeface="Cambria Math" panose="02040503050406030204" pitchFamily="18" charset="0"/>
                      </a:rPr>
                      <m:t>)=</m:t>
                    </m:r>
                    <m:nary>
                      <m:naryPr>
                        <m:chr m:val="∑"/>
                        <m:limLoc m:val="undOvr"/>
                        <m:grow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𝑙</m:t>
                        </m:r>
                        <m:r>
                          <a:rPr lang="zh-CN" altLang="en-US" sz="2000">
                            <a:latin typeface="Cambria Math" panose="02040503050406030204" pitchFamily="18" charset="0"/>
                          </a:rPr>
                          <m:t>=0</m:t>
                        </m:r>
                      </m:sub>
                      <m:sup>
                        <m:r>
                          <a:rPr lang="zh-CN" altLang="en-US" sz="2000" i="1">
                            <a:latin typeface="Cambria Math" panose="02040503050406030204" pitchFamily="18" charset="0"/>
                          </a:rPr>
                          <m:t>𝐿</m:t>
                        </m:r>
                      </m:sup>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𝑤</m:t>
                            </m:r>
                          </m:e>
                          <m:sub>
                            <m:r>
                              <a:rPr lang="zh-CN" altLang="en-US" sz="2000" i="1">
                                <a:latin typeface="Cambria Math" panose="02040503050406030204" pitchFamily="18" charset="0"/>
                              </a:rPr>
                              <m:t>𝑙</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𝐸</m:t>
                            </m:r>
                          </m:e>
                          <m:sub>
                            <m:r>
                              <a:rPr lang="zh-CN" altLang="en-US" sz="2000" i="1">
                                <a:latin typeface="Cambria Math" panose="02040503050406030204" pitchFamily="18" charset="0"/>
                              </a:rPr>
                              <m:t>𝑙</m:t>
                            </m:r>
                          </m:sub>
                        </m:sSub>
                      </m:e>
                    </m:nary>
                  </m:oMath>
                </a14:m>
                <a:r>
                  <a:rPr lang="en-US" altLang="zh-CN" sz="2000" dirty="0" smtClean="0">
                    <a:latin typeface="宋体" panose="02010600030101010101" pitchFamily="2" charset="-122"/>
                    <a:ea typeface="宋体" panose="02010600030101010101" pitchFamily="2" charset="-122"/>
                  </a:rPr>
                  <a:t>  </a:t>
                </a:r>
                <a:endParaRPr lang="en-US" altLang="zh-CN" sz="2800" dirty="0">
                  <a:latin typeface="宋体" panose="02010600030101010101" pitchFamily="2" charset="-122"/>
                  <a:ea typeface="宋体" panose="02010600030101010101" pitchFamily="2" charset="-122"/>
                </a:endParaRPr>
              </a:p>
              <a:p>
                <a:pPr marL="342900" indent="-342900">
                  <a:lnSpc>
                    <a:spcPct val="150000"/>
                  </a:lnSpc>
                  <a:buFont typeface="+mj-lt"/>
                  <a:buAutoNum type="alphaLcPeriod" startAt="3"/>
                </a:pPr>
                <a:r>
                  <a:rPr lang="zh-CN" altLang="en-US" sz="2800" dirty="0" smtClean="0">
                    <a:latin typeface="宋体" panose="02010600030101010101" pitchFamily="2" charset="-122"/>
                    <a:ea typeface="宋体" panose="02010600030101010101" pitchFamily="2" charset="-122"/>
                  </a:rPr>
                  <a:t>求偏导</a:t>
                </a:r>
                <a:endParaRPr lang="en-US" altLang="zh-CN" sz="2800" dirty="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f>
                        <m:fPr>
                          <m:ctrlPr>
                            <a:rPr lang="zh-CN" altLang="en-US" sz="2000" i="1">
                              <a:latin typeface="Cambria Math" panose="02040503050406030204" pitchFamily="18" charset="0"/>
                            </a:rPr>
                          </m:ctrlPr>
                        </m:fPr>
                        <m:num>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𝐸</m:t>
                              </m:r>
                            </m:e>
                            <m:sub>
                              <m:r>
                                <a:rPr lang="zh-CN" altLang="en-US" sz="2000" i="1">
                                  <a:latin typeface="Cambria Math" panose="02040503050406030204" pitchFamily="18" charset="0"/>
                                </a:rPr>
                                <m:t>𝑙</m:t>
                              </m:r>
                            </m:sub>
                          </m:sSub>
                        </m:num>
                        <m:den>
                          <m:r>
                            <a:rPr lang="zh-CN" altLang="en-US" sz="2000">
                              <a:latin typeface="Cambria Math" panose="02040503050406030204" pitchFamily="18" charset="0"/>
                            </a:rPr>
                            <m:t>𝜕</m:t>
                          </m:r>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𝐹</m:t>
                              </m:r>
                            </m:e>
                            <m:sub>
                              <m:r>
                                <a:rPr lang="zh-CN" altLang="en-US" sz="2000" i="1">
                                  <a:latin typeface="Cambria Math" panose="02040503050406030204" pitchFamily="18" charset="0"/>
                                </a:rPr>
                                <m:t>𝑖𝑗</m:t>
                              </m:r>
                            </m:sub>
                            <m:sup>
                              <m:r>
                                <a:rPr lang="zh-CN" altLang="en-US" sz="2000" i="1">
                                  <a:latin typeface="Cambria Math" panose="02040503050406030204" pitchFamily="18" charset="0"/>
                                </a:rPr>
                                <m:t>𝑙</m:t>
                              </m:r>
                            </m:sup>
                          </m:sSubSup>
                        </m:den>
                      </m:f>
                      <m:r>
                        <a:rPr lang="zh-CN" altLang="en-US" sz="2000">
                          <a:latin typeface="Cambria Math" panose="02040503050406030204" pitchFamily="18" charset="0"/>
                        </a:rPr>
                        <m:t>=</m:t>
                      </m:r>
                      <m:d>
                        <m:dPr>
                          <m:begChr m:val="{"/>
                          <m:endChr m:val=""/>
                          <m:ctrlPr>
                            <a:rPr lang="zh-CN" altLang="en-US" sz="2000" i="1">
                              <a:latin typeface="Cambria Math" panose="02040503050406030204" pitchFamily="18" charset="0"/>
                            </a:rPr>
                          </m:ctrlPr>
                        </m:dPr>
                        <m:e>
                          <m:m>
                            <m:mPr>
                              <m:mcs>
                                <m:mc>
                                  <m:mcPr>
                                    <m:count m:val="2"/>
                                    <m:mcJc m:val="center"/>
                                  </m:mcPr>
                                </m:mc>
                              </m:mcs>
                              <m:ctrlPr>
                                <a:rPr lang="zh-CN" altLang="en-US" sz="2000" i="1">
                                  <a:latin typeface="Cambria Math" panose="02040503050406030204" pitchFamily="18" charset="0"/>
                                </a:rPr>
                              </m:ctrlPr>
                            </m:mPr>
                            <m:mr>
                              <m:e>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𝑁</m:t>
                                        </m:r>
                                      </m:e>
                                      <m:sub>
                                        <m:r>
                                          <a:rPr lang="zh-CN" altLang="en-US" sz="2000" i="1">
                                            <a:latin typeface="Cambria Math" panose="02040503050406030204" pitchFamily="18" charset="0"/>
                                          </a:rPr>
                                          <m:t>𝑙</m:t>
                                        </m:r>
                                      </m:sub>
                                      <m:sup>
                                        <m:r>
                                          <a:rPr lang="zh-CN" altLang="en-US" sz="2000">
                                            <a:latin typeface="Cambria Math" panose="02040503050406030204" pitchFamily="18" charset="0"/>
                                          </a:rPr>
                                          <m:t>2</m:t>
                                        </m:r>
                                      </m:sup>
                                    </m:sSubSup>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𝑀</m:t>
                                        </m:r>
                                      </m:e>
                                      <m:sub>
                                        <m:r>
                                          <a:rPr lang="zh-CN" altLang="en-US" sz="2000" i="1">
                                            <a:latin typeface="Cambria Math" panose="02040503050406030204" pitchFamily="18" charset="0"/>
                                          </a:rPr>
                                          <m:t>𝑙</m:t>
                                        </m:r>
                                      </m:sub>
                                      <m:sup>
                                        <m:r>
                                          <a:rPr lang="zh-CN" altLang="en-US" sz="2000">
                                            <a:latin typeface="Cambria Math" panose="02040503050406030204" pitchFamily="18" charset="0"/>
                                          </a:rPr>
                                          <m:t>2</m:t>
                                        </m:r>
                                      </m:sup>
                                    </m:sSubSup>
                                  </m:den>
                                </m:f>
                                <m:sSub>
                                  <m:sSubPr>
                                    <m:ctrlPr>
                                      <a:rPr lang="zh-CN" altLang="en-US" sz="2000" i="1">
                                        <a:latin typeface="Cambria Math" panose="02040503050406030204" pitchFamily="18" charset="0"/>
                                      </a:rPr>
                                    </m:ctrlPr>
                                  </m:sSubPr>
                                  <m:e>
                                    <m:d>
                                      <m:dPr>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d>
                                              <m:dPr>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𝐹</m:t>
                                                    </m:r>
                                                  </m:e>
                                                  <m:sup>
                                                    <m:r>
                                                      <a:rPr lang="zh-CN" altLang="en-US" sz="2000" i="1">
                                                        <a:latin typeface="Cambria Math" panose="02040503050406030204" pitchFamily="18" charset="0"/>
                                                      </a:rPr>
                                                      <m:t>𝑙</m:t>
                                                    </m:r>
                                                  </m:sup>
                                                </m:sSup>
                                              </m:e>
                                            </m:d>
                                          </m:e>
                                          <m:sup>
                                            <m:r>
                                              <a:rPr lang="zh-CN" altLang="en-US" sz="2000" i="1">
                                                <a:latin typeface="Cambria Math" panose="02040503050406030204" pitchFamily="18" charset="0"/>
                                              </a:rPr>
                                              <m:t>𝑇</m:t>
                                            </m:r>
                                          </m:sup>
                                        </m:sSup>
                                        <m:d>
                                          <m:dPr>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𝐺</m:t>
                                                </m:r>
                                              </m:e>
                                              <m:sup>
                                                <m:r>
                                                  <a:rPr lang="zh-CN" altLang="en-US" sz="2000" i="1">
                                                    <a:latin typeface="Cambria Math" panose="02040503050406030204" pitchFamily="18" charset="0"/>
                                                  </a:rPr>
                                                  <m:t>𝑙</m:t>
                                                </m:r>
                                              </m:sup>
                                            </m:sSup>
                                            <m:r>
                                              <a:rPr lang="zh-CN" altLang="en-US" sz="200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𝐴</m:t>
                                                </m:r>
                                              </m:e>
                                              <m:sup>
                                                <m:r>
                                                  <a:rPr lang="zh-CN" altLang="en-US" sz="2000" i="1">
                                                    <a:latin typeface="Cambria Math" panose="02040503050406030204" pitchFamily="18" charset="0"/>
                                                  </a:rPr>
                                                  <m:t>𝑙</m:t>
                                                </m:r>
                                              </m:sup>
                                            </m:sSup>
                                          </m:e>
                                        </m:d>
                                      </m:e>
                                    </m:d>
                                  </m:e>
                                  <m:sub>
                                    <m:r>
                                      <a:rPr lang="zh-CN" altLang="en-US" sz="2000" i="1">
                                        <a:latin typeface="Cambria Math" panose="02040503050406030204" pitchFamily="18" charset="0"/>
                                      </a:rPr>
                                      <m:t>𝑗𝑖</m:t>
                                    </m:r>
                                  </m:sub>
                                </m:sSub>
                              </m:e>
                              <m:e>
                                <m:r>
                                  <a:rPr lang="zh-CN" altLang="en-US" sz="2000" i="1">
                                    <a:latin typeface="Cambria Math" panose="02040503050406030204" pitchFamily="18" charset="0"/>
                                  </a:rPr>
                                  <m:t>𝑖𝑓</m:t>
                                </m:r>
                                <m:d>
                                  <m:dPr>
                                    <m:ctrlPr>
                                      <a:rPr lang="zh-CN" altLang="en-US" sz="2000" i="1">
                                        <a:latin typeface="Cambria Math" panose="02040503050406030204" pitchFamily="18" charset="0"/>
                                      </a:rPr>
                                    </m:ctrlPr>
                                  </m:dPr>
                                  <m:e>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𝐹</m:t>
                                        </m:r>
                                      </m:e>
                                      <m:sub>
                                        <m:r>
                                          <a:rPr lang="zh-CN" altLang="en-US" sz="2000" i="1">
                                            <a:latin typeface="Cambria Math" panose="02040503050406030204" pitchFamily="18" charset="0"/>
                                          </a:rPr>
                                          <m:t>𝑖𝑗</m:t>
                                        </m:r>
                                      </m:sub>
                                      <m:sup>
                                        <m:r>
                                          <a:rPr lang="zh-CN" altLang="en-US" sz="2000" i="1">
                                            <a:latin typeface="Cambria Math" panose="02040503050406030204" pitchFamily="18" charset="0"/>
                                          </a:rPr>
                                          <m:t>𝑙</m:t>
                                        </m:r>
                                      </m:sup>
                                    </m:sSubSup>
                                    <m:r>
                                      <a:rPr lang="zh-CN" altLang="en-US" sz="2000">
                                        <a:latin typeface="Cambria Math" panose="02040503050406030204" pitchFamily="18" charset="0"/>
                                      </a:rPr>
                                      <m:t>&gt;0</m:t>
                                    </m:r>
                                  </m:e>
                                </m:d>
                              </m:e>
                            </m:mr>
                            <m:mr>
                              <m:e>
                                <m:r>
                                  <a:rPr lang="zh-CN" altLang="en-US" sz="2000">
                                    <a:latin typeface="Cambria Math" panose="02040503050406030204" pitchFamily="18" charset="0"/>
                                  </a:rPr>
                                  <m:t>0</m:t>
                                </m:r>
                              </m:e>
                              <m:e>
                                <m:r>
                                  <a:rPr lang="zh-CN" altLang="en-US" sz="2000" i="1">
                                    <a:latin typeface="Cambria Math" panose="02040503050406030204" pitchFamily="18" charset="0"/>
                                  </a:rPr>
                                  <m:t>𝑓</m:t>
                                </m:r>
                                <m:d>
                                  <m:dPr>
                                    <m:ctrlPr>
                                      <a:rPr lang="zh-CN" altLang="en-US" sz="2000" i="1">
                                        <a:latin typeface="Cambria Math" panose="02040503050406030204" pitchFamily="18" charset="0"/>
                                      </a:rPr>
                                    </m:ctrlPr>
                                  </m:dPr>
                                  <m:e>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𝐹</m:t>
                                        </m:r>
                                      </m:e>
                                      <m:sub>
                                        <m:r>
                                          <a:rPr lang="zh-CN" altLang="en-US" sz="2000" i="1">
                                            <a:latin typeface="Cambria Math" panose="02040503050406030204" pitchFamily="18" charset="0"/>
                                          </a:rPr>
                                          <m:t>𝑖𝑗</m:t>
                                        </m:r>
                                      </m:sub>
                                      <m:sup>
                                        <m:r>
                                          <a:rPr lang="zh-CN" altLang="en-US" sz="2000" i="1">
                                            <a:latin typeface="Cambria Math" panose="02040503050406030204" pitchFamily="18" charset="0"/>
                                          </a:rPr>
                                          <m:t>𝑙</m:t>
                                        </m:r>
                                      </m:sup>
                                    </m:sSubSup>
                                    <m:r>
                                      <a:rPr lang="zh-CN" altLang="en-US" sz="2000">
                                        <a:latin typeface="Cambria Math" panose="02040503050406030204" pitchFamily="18" charset="0"/>
                                      </a:rPr>
                                      <m:t>&lt;0</m:t>
                                    </m:r>
                                  </m:e>
                                </m:d>
                              </m:e>
                            </m:mr>
                          </m:m>
                        </m:e>
                      </m:d>
                    </m:oMath>
                  </m:oMathPara>
                </a14:m>
                <a:endParaRPr lang="zh-CN" altLang="en-US"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163781" y="1427019"/>
                <a:ext cx="6941128" cy="5035289"/>
              </a:xfrm>
              <a:prstGeom prst="rect">
                <a:avLst/>
              </a:prstGeom>
              <a:blipFill>
                <a:blip r:embed="rId2"/>
                <a:stretch>
                  <a:fillRect l="-2283"/>
                </a:stretch>
              </a:blipFill>
            </p:spPr>
            <p:txBody>
              <a:bodyPr/>
              <a:lstStyle/>
              <a:p>
                <a:r>
                  <a:rPr lang="zh-CN" altLang="en-US">
                    <a:noFill/>
                  </a:rPr>
                  <a:t> </a:t>
                </a:r>
              </a:p>
            </p:txBody>
          </p:sp>
        </mc:Fallback>
      </mc:AlternateContent>
      <p:sp>
        <p:nvSpPr>
          <p:cNvPr id="8" name="矩形 7"/>
          <p:cNvSpPr/>
          <p:nvPr/>
        </p:nvSpPr>
        <p:spPr>
          <a:xfrm>
            <a:off x="5858788" y="3244334"/>
            <a:ext cx="184731" cy="369332"/>
          </a:xfrm>
          <a:prstGeom prst="rect">
            <a:avLst/>
          </a:prstGeom>
        </p:spPr>
        <p:txBody>
          <a:bodyPr wrap="none">
            <a:spAutoFit/>
          </a:bodyPr>
          <a:lstStyle/>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788" y="1915930"/>
            <a:ext cx="5564069" cy="1570859"/>
          </a:xfrm>
          <a:prstGeom prst="rect">
            <a:avLst/>
          </a:prstGeom>
        </p:spPr>
      </p:pic>
    </p:spTree>
    <p:extLst>
      <p:ext uri="{BB962C8B-B14F-4D97-AF65-F5344CB8AC3E}">
        <p14:creationId xmlns:p14="http://schemas.microsoft.com/office/powerpoint/2010/main" val="737977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t>2.</a:t>
            </a:r>
            <a:r>
              <a:rPr lang="zh-CN" altLang="en-US" dirty="0" smtClean="0"/>
              <a:t>实现细节</a:t>
            </a:r>
            <a:endParaRPr lang="zh-CN" altLang="en-US" dirty="0"/>
          </a:p>
        </p:txBody>
      </p:sp>
      <p:sp>
        <p:nvSpPr>
          <p:cNvPr id="3" name="文本框 2"/>
          <p:cNvSpPr txBox="1"/>
          <p:nvPr/>
        </p:nvSpPr>
        <p:spPr>
          <a:xfrm>
            <a:off x="1039090" y="1482436"/>
            <a:ext cx="8811492" cy="3508653"/>
          </a:xfrm>
          <a:prstGeom prst="rect">
            <a:avLst/>
          </a:prstGeom>
          <a:noFill/>
        </p:spPr>
        <p:txBody>
          <a:bodyPr wrap="square" rtlCol="0">
            <a:spAutoFit/>
          </a:bodyPr>
          <a:lstStyle/>
          <a:p>
            <a:pPr>
              <a:lnSpc>
                <a:spcPct val="150000"/>
              </a:lnSpc>
            </a:pPr>
            <a:r>
              <a:rPr lang="en-US" altLang="zh-CN" sz="3200" b="1" dirty="0" smtClean="0">
                <a:latin typeface="宋体" panose="02010600030101010101" pitchFamily="2" charset="-122"/>
              </a:rPr>
              <a:t>(5)</a:t>
            </a:r>
            <a:r>
              <a:rPr lang="zh-CN" altLang="en-US" sz="3200" b="1" dirty="0" smtClean="0">
                <a:latin typeface="宋体" panose="02010600030101010101" pitchFamily="2" charset="-122"/>
              </a:rPr>
              <a:t>风格转移</a:t>
            </a:r>
            <a:endParaRPr lang="en-US" altLang="zh-CN" sz="3200" b="1" dirty="0" smtClean="0">
              <a:latin typeface="宋体" panose="02010600030101010101" pitchFamily="2" charset="-122"/>
            </a:endParaRPr>
          </a:p>
          <a:p>
            <a:pPr>
              <a:lnSpc>
                <a:spcPct val="150000"/>
              </a:lnSpc>
            </a:pPr>
            <a:endParaRPr lang="zh-CN" altLang="en-US" sz="3200" dirty="0">
              <a:latin typeface="宋体" panose="02010600030101010101" pitchFamily="2" charset="-122"/>
              <a:ea typeface="宋体" panose="02010600030101010101" pitchFamily="2" charset="-122"/>
            </a:endParaRPr>
          </a:p>
          <a:p>
            <a:pPr>
              <a:lnSpc>
                <a:spcPct val="150000"/>
              </a:lnSpc>
              <a:buFont typeface="+mj-lt"/>
              <a:buAutoNum type="alphaLcPeriod"/>
            </a:pPr>
            <a:r>
              <a:rPr lang="el-GR" altLang="zh-CN" sz="2800" dirty="0" smtClean="0">
                <a:latin typeface="宋体" panose="02010600030101010101" pitchFamily="2" charset="-122"/>
              </a:rPr>
              <a:t>α</a:t>
            </a:r>
            <a:r>
              <a:rPr lang="zh-CN" altLang="en-US" sz="2800" dirty="0" smtClean="0">
                <a:latin typeface="宋体" panose="02010600030101010101" pitchFamily="2" charset="-122"/>
                <a:ea typeface="宋体" panose="02010600030101010101" pitchFamily="2" charset="-122"/>
              </a:rPr>
              <a:t>以及</a:t>
            </a:r>
            <a:r>
              <a:rPr lang="el-GR" altLang="zh-CN" sz="2800" dirty="0">
                <a:latin typeface="宋体" panose="02010600030101010101" pitchFamily="2" charset="-122"/>
              </a:rPr>
              <a:t>β</a:t>
            </a:r>
            <a:r>
              <a:rPr lang="zh-CN" altLang="en-US" sz="2800" dirty="0" smtClean="0">
                <a:latin typeface="宋体" panose="02010600030101010101" pitchFamily="2" charset="-122"/>
                <a:ea typeface="宋体" panose="02010600030101010101" pitchFamily="2" charset="-122"/>
              </a:rPr>
              <a:t>为</a:t>
            </a:r>
            <a:r>
              <a:rPr lang="zh-CN" altLang="en-US" sz="2800" dirty="0">
                <a:latin typeface="宋体" panose="02010600030101010101" pitchFamily="2" charset="-122"/>
                <a:ea typeface="宋体" panose="02010600030101010101" pitchFamily="2" charset="-122"/>
              </a:rPr>
              <a:t>内容和风格</a:t>
            </a:r>
            <a:r>
              <a:rPr lang="zh-CN" altLang="en-US" sz="2800" dirty="0" smtClean="0">
                <a:latin typeface="宋体" panose="02010600030101010101" pitchFamily="2" charset="-122"/>
                <a:ea typeface="宋体" panose="02010600030101010101" pitchFamily="2" charset="-122"/>
              </a:rPr>
              <a:t>权重</a:t>
            </a:r>
            <a:endParaRPr lang="en-US" altLang="zh-CN" sz="2800" dirty="0">
              <a:latin typeface="宋体" panose="02010600030101010101" pitchFamily="2" charset="-122"/>
              <a:ea typeface="宋体" panose="02010600030101010101" pitchFamily="2" charset="-122"/>
            </a:endParaRPr>
          </a:p>
          <a:p>
            <a:pPr>
              <a:lnSpc>
                <a:spcPct val="150000"/>
              </a:lnSpc>
              <a:buFont typeface="+mj-lt"/>
              <a:buAutoNum type="alphaLcPeriod"/>
            </a:pPr>
            <a:r>
              <a:rPr lang="zh-CN" altLang="en-US" sz="2800" dirty="0" smtClean="0">
                <a:latin typeface="宋体" panose="02010600030101010101" pitchFamily="2" charset="-122"/>
                <a:ea typeface="宋体" panose="02010600030101010101" pitchFamily="2" charset="-122"/>
              </a:rPr>
              <a:t>最终</a:t>
            </a:r>
            <a:r>
              <a:rPr lang="zh-CN" altLang="en-US" sz="2800" dirty="0">
                <a:latin typeface="宋体" panose="02010600030101010101" pitchFamily="2" charset="-122"/>
                <a:ea typeface="宋体" panose="02010600030101010101" pitchFamily="2" charset="-122"/>
              </a:rPr>
              <a:t>所优化的值为噪声图像素</a:t>
            </a:r>
            <a:r>
              <a:rPr lang="zh-CN" altLang="en-US" sz="2800" dirty="0" smtClean="0">
                <a:latin typeface="宋体" panose="02010600030101010101" pitchFamily="2" charset="-122"/>
                <a:ea typeface="宋体" panose="02010600030101010101" pitchFamily="2" charset="-122"/>
              </a:rPr>
              <a:t>值</a:t>
            </a:r>
            <a:endParaRPr lang="en-US" altLang="zh-CN" sz="2800" dirty="0">
              <a:latin typeface="宋体" panose="02010600030101010101" pitchFamily="2" charset="-122"/>
              <a:ea typeface="宋体" panose="02010600030101010101" pitchFamily="2" charset="-122"/>
            </a:endParaRPr>
          </a:p>
          <a:p>
            <a:pPr>
              <a:lnSpc>
                <a:spcPct val="150000"/>
              </a:lnSpc>
              <a:buFont typeface="+mj-lt"/>
              <a:buAutoNum type="alphaLcPeriod"/>
            </a:pPr>
            <a:r>
              <a:rPr lang="zh-CN" altLang="en-US" sz="2800" dirty="0" smtClean="0">
                <a:latin typeface="宋体" panose="02010600030101010101" pitchFamily="2" charset="-122"/>
                <a:ea typeface="宋体" panose="02010600030101010101" pitchFamily="2" charset="-122"/>
              </a:rPr>
              <a:t>风格</a:t>
            </a:r>
            <a:r>
              <a:rPr lang="zh-CN" altLang="en-US" sz="2800" dirty="0">
                <a:latin typeface="宋体" panose="02010600030101010101" pitchFamily="2" charset="-122"/>
                <a:ea typeface="宋体" panose="02010600030101010101" pitchFamily="2" charset="-122"/>
              </a:rPr>
              <a:t>图像用于被缩放为内容图像</a:t>
            </a:r>
            <a:r>
              <a:rPr lang="zh-CN" altLang="en-US" sz="2800" dirty="0" smtClean="0">
                <a:latin typeface="宋体" panose="02010600030101010101" pitchFamily="2" charset="-122"/>
                <a:ea typeface="宋体" panose="02010600030101010101" pitchFamily="2" charset="-122"/>
              </a:rPr>
              <a:t>大小</a:t>
            </a:r>
            <a:endParaRPr lang="en-US" altLang="zh-CN"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4" name="矩形 3"/>
              <p:cNvSpPr/>
              <p:nvPr/>
            </p:nvSpPr>
            <p:spPr>
              <a:xfrm>
                <a:off x="1039090" y="2499079"/>
                <a:ext cx="4829143"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𝑡𝑜𝑡𝑎𝑙</m:t>
                          </m:r>
                        </m:sub>
                      </m:sSub>
                      <m:d>
                        <m:dPr>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𝑝</m:t>
                              </m:r>
                            </m:e>
                          </m:acc>
                          <m:r>
                            <a:rPr lang="zh-CN" altLang="en-US" i="0">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𝑎</m:t>
                              </m:r>
                            </m:e>
                          </m:acc>
                          <m:r>
                            <a:rPr lang="zh-CN" altLang="en-US" i="0">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d>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𝑐𝑜𝑛𝑡𝑒𝑛𝑡</m:t>
                          </m:r>
                        </m:sub>
                      </m:sSub>
                      <m:d>
                        <m:dPr>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𝑝</m:t>
                              </m:r>
                            </m:e>
                          </m:acc>
                          <m:r>
                            <a:rPr lang="zh-CN" altLang="en-US" i="0">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d>
                      <m:r>
                        <a:rPr lang="zh-CN" altLang="en-US" i="0">
                          <a:latin typeface="Cambria Math" panose="02040503050406030204" pitchFamily="18" charset="0"/>
                        </a:rPr>
                        <m:t>+</m:t>
                      </m:r>
                      <m:r>
                        <a:rPr lang="zh-CN" altLang="en-US" i="1">
                          <a:latin typeface="Cambria Math" panose="02040503050406030204" pitchFamily="18" charset="0"/>
                        </a:rPr>
                        <m:t>𝛽</m:t>
                      </m:r>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𝑠𝑡𝑦𝑙𝑒</m:t>
                          </m:r>
                        </m:sub>
                      </m:sSub>
                      <m:d>
                        <m:dPr>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𝑎</m:t>
                              </m:r>
                            </m:e>
                          </m:acc>
                          <m:r>
                            <a:rPr lang="zh-CN" altLang="en-US" i="0">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039090" y="2499079"/>
                <a:ext cx="4829143" cy="391261"/>
              </a:xfrm>
              <a:prstGeom prst="rect">
                <a:avLst/>
              </a:prstGeom>
              <a:blipFill>
                <a:blip r:embed="rId2"/>
                <a:stretch>
                  <a:fillRect t="-20313" r="-2774" b="-78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2858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1285</TotalTime>
  <Words>885</Words>
  <Application>Microsoft Office PowerPoint</Application>
  <PresentationFormat>宽屏</PresentationFormat>
  <Paragraphs>111</Paragraphs>
  <Slides>17</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等线</vt:lpstr>
      <vt:lpstr>宋体</vt:lpstr>
      <vt:lpstr>微软雅黑</vt:lpstr>
      <vt:lpstr>Arial</vt:lpstr>
      <vt:lpstr>Calibri</vt:lpstr>
      <vt:lpstr>Calibri Light</vt:lpstr>
      <vt:lpstr>Cambria Math</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顾建</dc:creator>
  <cp:lastModifiedBy>Microsoft</cp:lastModifiedBy>
  <cp:revision>172</cp:revision>
  <dcterms:created xsi:type="dcterms:W3CDTF">2015-11-22T14:34:47Z</dcterms:created>
  <dcterms:modified xsi:type="dcterms:W3CDTF">2018-01-08T06:55:55Z</dcterms:modified>
</cp:coreProperties>
</file>